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7" r:id="rId38"/>
    <p:sldId id="298" r:id="rId39"/>
    <p:sldId id="299" r:id="rId40"/>
    <p:sldId id="300" r:id="rId41"/>
    <p:sldId id="292" r:id="rId42"/>
    <p:sldId id="293" r:id="rId43"/>
    <p:sldId id="294" r:id="rId44"/>
    <p:sldId id="295" r:id="rId45"/>
    <p:sldId id="296"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F9B99A9-5A4D-4CC5-8BA2-A30B5B876EF1}" v="49" dt="2025-12-04T18:10:28.111"/>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0196" autoAdjust="0"/>
  </p:normalViewPr>
  <p:slideViewPr>
    <p:cSldViewPr snapToGrid="0">
      <p:cViewPr varScale="1">
        <p:scale>
          <a:sx n="71" d="100"/>
          <a:sy n="71" d="100"/>
        </p:scale>
        <p:origin x="1061"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llavi Raju" userId="d1798d0ead0d486c" providerId="LiveId" clId="{A80063DE-6DD3-41AA-B5B8-860D6B8522CE}"/>
    <pc:docChg chg="undo custSel addSld modSld modMainMaster">
      <pc:chgData name="Pallavi Raju" userId="d1798d0ead0d486c" providerId="LiveId" clId="{A80063DE-6DD3-41AA-B5B8-860D6B8522CE}" dt="2025-12-04T18:10:36.726" v="5288" actId="255"/>
      <pc:docMkLst>
        <pc:docMk/>
      </pc:docMkLst>
      <pc:sldChg chg="delSp modSp mod">
        <pc:chgData name="Pallavi Raju" userId="d1798d0ead0d486c" providerId="LiveId" clId="{A80063DE-6DD3-41AA-B5B8-860D6B8522CE}" dt="2025-12-02T03:56:38.578" v="4850" actId="1076"/>
        <pc:sldMkLst>
          <pc:docMk/>
          <pc:sldMk cId="709447765" sldId="256"/>
        </pc:sldMkLst>
        <pc:spChg chg="mod">
          <ac:chgData name="Pallavi Raju" userId="d1798d0ead0d486c" providerId="LiveId" clId="{A80063DE-6DD3-41AA-B5B8-860D6B8522CE}" dt="2025-12-02T03:56:38.578" v="4850" actId="1076"/>
          <ac:spMkLst>
            <pc:docMk/>
            <pc:sldMk cId="709447765" sldId="256"/>
            <ac:spMk id="3" creationId="{362A3123-8FB6-6E88-E243-67B8649403E4}"/>
          </ac:spMkLst>
        </pc:spChg>
      </pc:sldChg>
      <pc:sldChg chg="delSp modSp mod">
        <pc:chgData name="Pallavi Raju" userId="d1798d0ead0d486c" providerId="LiveId" clId="{A80063DE-6DD3-41AA-B5B8-860D6B8522CE}" dt="2025-11-09T05:32:40.364" v="373" actId="20577"/>
        <pc:sldMkLst>
          <pc:docMk/>
          <pc:sldMk cId="2998423778" sldId="257"/>
        </pc:sldMkLst>
        <pc:spChg chg="mod">
          <ac:chgData name="Pallavi Raju" userId="d1798d0ead0d486c" providerId="LiveId" clId="{A80063DE-6DD3-41AA-B5B8-860D6B8522CE}" dt="2025-11-09T05:32:40.364" v="373" actId="20577"/>
          <ac:spMkLst>
            <pc:docMk/>
            <pc:sldMk cId="2998423778" sldId="257"/>
            <ac:spMk id="3" creationId="{B2A072F6-3473-6CF9-6CB2-394311976C50}"/>
          </ac:spMkLst>
        </pc:spChg>
      </pc:sldChg>
      <pc:sldChg chg="delSp modSp mod">
        <pc:chgData name="Pallavi Raju" userId="d1798d0ead0d486c" providerId="LiveId" clId="{A80063DE-6DD3-41AA-B5B8-860D6B8522CE}" dt="2025-11-09T05:38:19.890" v="465" actId="20577"/>
        <pc:sldMkLst>
          <pc:docMk/>
          <pc:sldMk cId="2904038646" sldId="258"/>
        </pc:sldMkLst>
        <pc:spChg chg="mod">
          <ac:chgData name="Pallavi Raju" userId="d1798d0ead0d486c" providerId="LiveId" clId="{A80063DE-6DD3-41AA-B5B8-860D6B8522CE}" dt="2025-11-09T05:38:19.890" v="465" actId="20577"/>
          <ac:spMkLst>
            <pc:docMk/>
            <pc:sldMk cId="2904038646" sldId="258"/>
            <ac:spMk id="3" creationId="{E1D68586-1444-937C-6317-203DBC189421}"/>
          </ac:spMkLst>
        </pc:spChg>
      </pc:sldChg>
      <pc:sldChg chg="delSp modSp mod">
        <pc:chgData name="Pallavi Raju" userId="d1798d0ead0d486c" providerId="LiveId" clId="{A80063DE-6DD3-41AA-B5B8-860D6B8522CE}" dt="2025-11-09T05:51:38.224" v="708" actId="20577"/>
        <pc:sldMkLst>
          <pc:docMk/>
          <pc:sldMk cId="2201657540" sldId="259"/>
        </pc:sldMkLst>
        <pc:spChg chg="mod">
          <ac:chgData name="Pallavi Raju" userId="d1798d0ead0d486c" providerId="LiveId" clId="{A80063DE-6DD3-41AA-B5B8-860D6B8522CE}" dt="2025-11-09T05:51:38.224" v="708" actId="20577"/>
          <ac:spMkLst>
            <pc:docMk/>
            <pc:sldMk cId="2201657540" sldId="259"/>
            <ac:spMk id="3" creationId="{BBE08CB6-B355-10F1-2719-96629D6B6F13}"/>
          </ac:spMkLst>
        </pc:spChg>
      </pc:sldChg>
      <pc:sldChg chg="delSp modSp mod">
        <pc:chgData name="Pallavi Raju" userId="d1798d0ead0d486c" providerId="LiveId" clId="{A80063DE-6DD3-41AA-B5B8-860D6B8522CE}" dt="2025-11-09T05:47:21.740" v="588" actId="12"/>
        <pc:sldMkLst>
          <pc:docMk/>
          <pc:sldMk cId="825172505" sldId="260"/>
        </pc:sldMkLst>
        <pc:spChg chg="mod">
          <ac:chgData name="Pallavi Raju" userId="d1798d0ead0d486c" providerId="LiveId" clId="{A80063DE-6DD3-41AA-B5B8-860D6B8522CE}" dt="2025-11-09T05:47:21.740" v="588" actId="12"/>
          <ac:spMkLst>
            <pc:docMk/>
            <pc:sldMk cId="825172505" sldId="260"/>
            <ac:spMk id="3" creationId="{2A0D08DA-BB66-421A-8D13-531CEDC8D609}"/>
          </ac:spMkLst>
        </pc:spChg>
      </pc:sldChg>
      <pc:sldChg chg="delSp modSp mod">
        <pc:chgData name="Pallavi Raju" userId="d1798d0ead0d486c" providerId="LiveId" clId="{A80063DE-6DD3-41AA-B5B8-860D6B8522CE}" dt="2025-11-09T05:51:02.537" v="690" actId="6549"/>
        <pc:sldMkLst>
          <pc:docMk/>
          <pc:sldMk cId="1708233588" sldId="261"/>
        </pc:sldMkLst>
        <pc:spChg chg="mod">
          <ac:chgData name="Pallavi Raju" userId="d1798d0ead0d486c" providerId="LiveId" clId="{A80063DE-6DD3-41AA-B5B8-860D6B8522CE}" dt="2025-11-09T05:51:02.537" v="690" actId="6549"/>
          <ac:spMkLst>
            <pc:docMk/>
            <pc:sldMk cId="1708233588" sldId="261"/>
            <ac:spMk id="3" creationId="{04D7024D-BF2D-F791-034F-28B454D54B03}"/>
          </ac:spMkLst>
        </pc:spChg>
      </pc:sldChg>
      <pc:sldChg chg="delSp modSp mod">
        <pc:chgData name="Pallavi Raju" userId="d1798d0ead0d486c" providerId="LiveId" clId="{A80063DE-6DD3-41AA-B5B8-860D6B8522CE}" dt="2025-11-09T06:02:08.367" v="784" actId="255"/>
        <pc:sldMkLst>
          <pc:docMk/>
          <pc:sldMk cId="1021647039" sldId="262"/>
        </pc:sldMkLst>
        <pc:spChg chg="mod">
          <ac:chgData name="Pallavi Raju" userId="d1798d0ead0d486c" providerId="LiveId" clId="{A80063DE-6DD3-41AA-B5B8-860D6B8522CE}" dt="2025-11-09T06:02:08.367" v="784" actId="255"/>
          <ac:spMkLst>
            <pc:docMk/>
            <pc:sldMk cId="1021647039" sldId="262"/>
            <ac:spMk id="3" creationId="{22696C4B-E73C-4C9E-C822-579495288860}"/>
          </ac:spMkLst>
        </pc:spChg>
      </pc:sldChg>
      <pc:sldChg chg="delSp modSp mod modNotesTx">
        <pc:chgData name="Pallavi Raju" userId="d1798d0ead0d486c" providerId="LiveId" clId="{A80063DE-6DD3-41AA-B5B8-860D6B8522CE}" dt="2025-12-04T17:57:01.132" v="4851" actId="20577"/>
        <pc:sldMkLst>
          <pc:docMk/>
          <pc:sldMk cId="2233392573" sldId="263"/>
        </pc:sldMkLst>
        <pc:spChg chg="mod">
          <ac:chgData name="Pallavi Raju" userId="d1798d0ead0d486c" providerId="LiveId" clId="{A80063DE-6DD3-41AA-B5B8-860D6B8522CE}" dt="2025-11-09T06:34:33.958" v="1014" actId="179"/>
          <ac:spMkLst>
            <pc:docMk/>
            <pc:sldMk cId="2233392573" sldId="263"/>
            <ac:spMk id="3" creationId="{957865AE-630F-4F66-8AC0-B740F7211127}"/>
          </ac:spMkLst>
        </pc:spChg>
      </pc:sldChg>
      <pc:sldChg chg="delSp modSp mod modNotesTx">
        <pc:chgData name="Pallavi Raju" userId="d1798d0ead0d486c" providerId="LiveId" clId="{A80063DE-6DD3-41AA-B5B8-860D6B8522CE}" dt="2025-11-10T17:14:27.922" v="1983" actId="20577"/>
        <pc:sldMkLst>
          <pc:docMk/>
          <pc:sldMk cId="2367630227" sldId="264"/>
        </pc:sldMkLst>
        <pc:spChg chg="mod">
          <ac:chgData name="Pallavi Raju" userId="d1798d0ead0d486c" providerId="LiveId" clId="{A80063DE-6DD3-41AA-B5B8-860D6B8522CE}" dt="2025-11-10T17:00:18.164" v="1917" actId="14100"/>
          <ac:spMkLst>
            <pc:docMk/>
            <pc:sldMk cId="2367630227" sldId="264"/>
            <ac:spMk id="3" creationId="{BF5D2392-06CA-A616-895C-4087006D67B4}"/>
          </ac:spMkLst>
        </pc:spChg>
      </pc:sldChg>
      <pc:sldChg chg="addSp delSp modSp mod modNotesTx">
        <pc:chgData name="Pallavi Raju" userId="d1798d0ead0d486c" providerId="LiveId" clId="{A80063DE-6DD3-41AA-B5B8-860D6B8522CE}" dt="2025-11-10T17:25:49.298" v="2077" actId="20577"/>
        <pc:sldMkLst>
          <pc:docMk/>
          <pc:sldMk cId="1779837113" sldId="265"/>
        </pc:sldMkLst>
        <pc:spChg chg="mod">
          <ac:chgData name="Pallavi Raju" userId="d1798d0ead0d486c" providerId="LiveId" clId="{A80063DE-6DD3-41AA-B5B8-860D6B8522CE}" dt="2025-11-09T07:36:08.637" v="1913" actId="255"/>
          <ac:spMkLst>
            <pc:docMk/>
            <pc:sldMk cId="1779837113" sldId="265"/>
            <ac:spMk id="3" creationId="{0F80F854-8C81-54BF-B1A4-3C83DDD06DAA}"/>
          </ac:spMkLst>
        </pc:spChg>
        <pc:graphicFrameChg chg="add mod modGraphic">
          <ac:chgData name="Pallavi Raju" userId="d1798d0ead0d486c" providerId="LiveId" clId="{A80063DE-6DD3-41AA-B5B8-860D6B8522CE}" dt="2025-11-09T07:35:58.073" v="1911" actId="2711"/>
          <ac:graphicFrameMkLst>
            <pc:docMk/>
            <pc:sldMk cId="1779837113" sldId="265"/>
            <ac:graphicFrameMk id="6" creationId="{01B26ECA-55B3-69D9-4800-08359D0741C8}"/>
          </ac:graphicFrameMkLst>
        </pc:graphicFrameChg>
      </pc:sldChg>
      <pc:sldChg chg="addSp delSp modSp mod modNotesTx">
        <pc:chgData name="Pallavi Raju" userId="d1798d0ead0d486c" providerId="LiveId" clId="{A80063DE-6DD3-41AA-B5B8-860D6B8522CE}" dt="2025-11-11T23:52:20.047" v="2903" actId="20577"/>
        <pc:sldMkLst>
          <pc:docMk/>
          <pc:sldMk cId="2640292660" sldId="266"/>
        </pc:sldMkLst>
        <pc:spChg chg="mod">
          <ac:chgData name="Pallavi Raju" userId="d1798d0ead0d486c" providerId="LiveId" clId="{A80063DE-6DD3-41AA-B5B8-860D6B8522CE}" dt="2025-11-10T17:36:02.272" v="2107" actId="20577"/>
          <ac:spMkLst>
            <pc:docMk/>
            <pc:sldMk cId="2640292660" sldId="266"/>
            <ac:spMk id="3" creationId="{E9185153-4D1B-15AD-9DC4-A1AC3C9DD603}"/>
          </ac:spMkLst>
        </pc:spChg>
        <pc:spChg chg="add mod">
          <ac:chgData name="Pallavi Raju" userId="d1798d0ead0d486c" providerId="LiveId" clId="{A80063DE-6DD3-41AA-B5B8-860D6B8522CE}" dt="2025-11-11T05:16:44.423" v="2354" actId="1076"/>
          <ac:spMkLst>
            <pc:docMk/>
            <pc:sldMk cId="2640292660" sldId="266"/>
            <ac:spMk id="4" creationId="{8A44517E-FEE4-B663-B640-147D8ADD5624}"/>
          </ac:spMkLst>
        </pc:spChg>
        <pc:cxnChg chg="add">
          <ac:chgData name="Pallavi Raju" userId="d1798d0ead0d486c" providerId="LiveId" clId="{A80063DE-6DD3-41AA-B5B8-860D6B8522CE}" dt="2025-11-11T05:13:02.010" v="2114" actId="11529"/>
          <ac:cxnSpMkLst>
            <pc:docMk/>
            <pc:sldMk cId="2640292660" sldId="266"/>
            <ac:cxnSpMk id="6" creationId="{082C7CF8-0478-3401-5150-62596E76BD10}"/>
          </ac:cxnSpMkLst>
        </pc:cxnChg>
        <pc:cxnChg chg="add">
          <ac:chgData name="Pallavi Raju" userId="d1798d0ead0d486c" providerId="LiveId" clId="{A80063DE-6DD3-41AA-B5B8-860D6B8522CE}" dt="2025-11-11T05:13:19.764" v="2115" actId="11529"/>
          <ac:cxnSpMkLst>
            <pc:docMk/>
            <pc:sldMk cId="2640292660" sldId="266"/>
            <ac:cxnSpMk id="8" creationId="{2CDAC843-8637-9DB4-F5CC-1218EA1398CA}"/>
          </ac:cxnSpMkLst>
        </pc:cxnChg>
      </pc:sldChg>
      <pc:sldChg chg="delSp modSp mod">
        <pc:chgData name="Pallavi Raju" userId="d1798d0ead0d486c" providerId="LiveId" clId="{A80063DE-6DD3-41AA-B5B8-860D6B8522CE}" dt="2025-11-11T10:51:33.757" v="2745" actId="27636"/>
        <pc:sldMkLst>
          <pc:docMk/>
          <pc:sldMk cId="2732248110" sldId="267"/>
        </pc:sldMkLst>
        <pc:spChg chg="mod">
          <ac:chgData name="Pallavi Raju" userId="d1798d0ead0d486c" providerId="LiveId" clId="{A80063DE-6DD3-41AA-B5B8-860D6B8522CE}" dt="2025-11-11T10:51:33.757" v="2745" actId="27636"/>
          <ac:spMkLst>
            <pc:docMk/>
            <pc:sldMk cId="2732248110" sldId="267"/>
            <ac:spMk id="3" creationId="{62CAD265-9184-C99B-56E7-4729C360F999}"/>
          </ac:spMkLst>
        </pc:spChg>
      </pc:sldChg>
      <pc:sldChg chg="delSp modSp mod">
        <pc:chgData name="Pallavi Raju" userId="d1798d0ead0d486c" providerId="LiveId" clId="{A80063DE-6DD3-41AA-B5B8-860D6B8522CE}" dt="2025-11-11T07:14:08.648" v="2494" actId="12"/>
        <pc:sldMkLst>
          <pc:docMk/>
          <pc:sldMk cId="4212492865" sldId="268"/>
        </pc:sldMkLst>
        <pc:spChg chg="mod">
          <ac:chgData name="Pallavi Raju" userId="d1798d0ead0d486c" providerId="LiveId" clId="{A80063DE-6DD3-41AA-B5B8-860D6B8522CE}" dt="2025-11-11T07:14:08.648" v="2494" actId="12"/>
          <ac:spMkLst>
            <pc:docMk/>
            <pc:sldMk cId="4212492865" sldId="268"/>
            <ac:spMk id="3" creationId="{BC58222E-1AF2-5204-137C-2060124BF061}"/>
          </ac:spMkLst>
        </pc:spChg>
      </pc:sldChg>
      <pc:sldChg chg="delSp modSp mod">
        <pc:chgData name="Pallavi Raju" userId="d1798d0ead0d486c" providerId="LiveId" clId="{A80063DE-6DD3-41AA-B5B8-860D6B8522CE}" dt="2025-11-11T10:51:23.543" v="2743" actId="12"/>
        <pc:sldMkLst>
          <pc:docMk/>
          <pc:sldMk cId="3671828101" sldId="269"/>
        </pc:sldMkLst>
        <pc:spChg chg="mod">
          <ac:chgData name="Pallavi Raju" userId="d1798d0ead0d486c" providerId="LiveId" clId="{A80063DE-6DD3-41AA-B5B8-860D6B8522CE}" dt="2025-11-11T10:51:23.543" v="2743" actId="12"/>
          <ac:spMkLst>
            <pc:docMk/>
            <pc:sldMk cId="3671828101" sldId="269"/>
            <ac:spMk id="3" creationId="{4829D506-6F2B-3D23-86C0-01606EC05C09}"/>
          </ac:spMkLst>
        </pc:spChg>
      </pc:sldChg>
      <pc:sldChg chg="addSp delSp modSp mod">
        <pc:chgData name="Pallavi Raju" userId="d1798d0ead0d486c" providerId="LiveId" clId="{A80063DE-6DD3-41AA-B5B8-860D6B8522CE}" dt="2025-11-11T10:36:58.471" v="2648" actId="1076"/>
        <pc:sldMkLst>
          <pc:docMk/>
          <pc:sldMk cId="464089680" sldId="270"/>
        </pc:sldMkLst>
        <pc:spChg chg="add mod">
          <ac:chgData name="Pallavi Raju" userId="d1798d0ead0d486c" providerId="LiveId" clId="{A80063DE-6DD3-41AA-B5B8-860D6B8522CE}" dt="2025-11-11T10:36:53.807" v="2647" actId="113"/>
          <ac:spMkLst>
            <pc:docMk/>
            <pc:sldMk cId="464089680" sldId="270"/>
            <ac:spMk id="6" creationId="{6B91496B-B0BC-C755-26CF-3EAF9146C2F1}"/>
          </ac:spMkLst>
        </pc:spChg>
        <pc:picChg chg="add mod">
          <ac:chgData name="Pallavi Raju" userId="d1798d0ead0d486c" providerId="LiveId" clId="{A80063DE-6DD3-41AA-B5B8-860D6B8522CE}" dt="2025-11-11T10:36:58.471" v="2648" actId="1076"/>
          <ac:picMkLst>
            <pc:docMk/>
            <pc:sldMk cId="464089680" sldId="270"/>
            <ac:picMk id="1030" creationId="{F584EA3C-19B5-E76D-332D-AC08E0C3EA70}"/>
          </ac:picMkLst>
        </pc:picChg>
      </pc:sldChg>
      <pc:sldChg chg="delSp modSp mod modNotesTx">
        <pc:chgData name="Pallavi Raju" userId="d1798d0ead0d486c" providerId="LiveId" clId="{A80063DE-6DD3-41AA-B5B8-860D6B8522CE}" dt="2025-12-04T17:57:31.431" v="4852" actId="6549"/>
        <pc:sldMkLst>
          <pc:docMk/>
          <pc:sldMk cId="647795428" sldId="271"/>
        </pc:sldMkLst>
        <pc:spChg chg="mod">
          <ac:chgData name="Pallavi Raju" userId="d1798d0ead0d486c" providerId="LiveId" clId="{A80063DE-6DD3-41AA-B5B8-860D6B8522CE}" dt="2025-11-11T10:51:51.181" v="2748" actId="255"/>
          <ac:spMkLst>
            <pc:docMk/>
            <pc:sldMk cId="647795428" sldId="271"/>
            <ac:spMk id="3" creationId="{43575BA0-D55E-9AAA-12E4-04FEC32D9BEA}"/>
          </ac:spMkLst>
        </pc:spChg>
      </pc:sldChg>
      <pc:sldChg chg="delSp modSp mod modNotesTx">
        <pc:chgData name="Pallavi Raju" userId="d1798d0ead0d486c" providerId="LiveId" clId="{A80063DE-6DD3-41AA-B5B8-860D6B8522CE}" dt="2025-11-12T00:42:15.203" v="3036" actId="20577"/>
        <pc:sldMkLst>
          <pc:docMk/>
          <pc:sldMk cId="4281294095" sldId="272"/>
        </pc:sldMkLst>
        <pc:spChg chg="mod">
          <ac:chgData name="Pallavi Raju" userId="d1798d0ead0d486c" providerId="LiveId" clId="{A80063DE-6DD3-41AA-B5B8-860D6B8522CE}" dt="2025-11-11T10:51:59.701" v="2749" actId="255"/>
          <ac:spMkLst>
            <pc:docMk/>
            <pc:sldMk cId="4281294095" sldId="272"/>
            <ac:spMk id="3" creationId="{9A2FF2FD-89EA-F65E-42C2-F20287EA021C}"/>
          </ac:spMkLst>
        </pc:spChg>
      </pc:sldChg>
      <pc:sldChg chg="delSp modSp mod">
        <pc:chgData name="Pallavi Raju" userId="d1798d0ead0d486c" providerId="LiveId" clId="{A80063DE-6DD3-41AA-B5B8-860D6B8522CE}" dt="2025-11-11T10:52:39.505" v="2759" actId="1076"/>
        <pc:sldMkLst>
          <pc:docMk/>
          <pc:sldMk cId="3621652654" sldId="273"/>
        </pc:sldMkLst>
        <pc:spChg chg="mod">
          <ac:chgData name="Pallavi Raju" userId="d1798d0ead0d486c" providerId="LiveId" clId="{A80063DE-6DD3-41AA-B5B8-860D6B8522CE}" dt="2025-11-11T10:52:39.505" v="2759" actId="1076"/>
          <ac:spMkLst>
            <pc:docMk/>
            <pc:sldMk cId="3621652654" sldId="273"/>
            <ac:spMk id="3" creationId="{585D001B-9E6E-628F-B82D-2D1ED3959A7C}"/>
          </ac:spMkLst>
        </pc:spChg>
      </pc:sldChg>
      <pc:sldChg chg="delSp modSp mod">
        <pc:chgData name="Pallavi Raju" userId="d1798d0ead0d486c" providerId="LiveId" clId="{A80063DE-6DD3-41AA-B5B8-860D6B8522CE}" dt="2025-11-11T10:52:23.548" v="2757" actId="27636"/>
        <pc:sldMkLst>
          <pc:docMk/>
          <pc:sldMk cId="2160876981" sldId="274"/>
        </pc:sldMkLst>
        <pc:spChg chg="mod">
          <ac:chgData name="Pallavi Raju" userId="d1798d0ead0d486c" providerId="LiveId" clId="{A80063DE-6DD3-41AA-B5B8-860D6B8522CE}" dt="2025-11-11T10:52:23.548" v="2757" actId="27636"/>
          <ac:spMkLst>
            <pc:docMk/>
            <pc:sldMk cId="2160876981" sldId="274"/>
            <ac:spMk id="3" creationId="{64CC9FC6-855E-6088-F7A2-1FFA93B9D144}"/>
          </ac:spMkLst>
        </pc:spChg>
      </pc:sldChg>
      <pc:sldChg chg="delSp modSp mod">
        <pc:chgData name="Pallavi Raju" userId="d1798d0ead0d486c" providerId="LiveId" clId="{A80063DE-6DD3-41AA-B5B8-860D6B8522CE}" dt="2025-11-11T10:52:30.017" v="2758" actId="255"/>
        <pc:sldMkLst>
          <pc:docMk/>
          <pc:sldMk cId="3210819821" sldId="275"/>
        </pc:sldMkLst>
        <pc:spChg chg="mod">
          <ac:chgData name="Pallavi Raju" userId="d1798d0ead0d486c" providerId="LiveId" clId="{A80063DE-6DD3-41AA-B5B8-860D6B8522CE}" dt="2025-11-11T10:52:30.017" v="2758" actId="255"/>
          <ac:spMkLst>
            <pc:docMk/>
            <pc:sldMk cId="3210819821" sldId="275"/>
            <ac:spMk id="3" creationId="{06D8660F-5908-732A-5AFF-A142A0CC4418}"/>
          </ac:spMkLst>
        </pc:spChg>
      </pc:sldChg>
      <pc:sldChg chg="addSp delSp modSp mod">
        <pc:chgData name="Pallavi Raju" userId="d1798d0ead0d486c" providerId="LiveId" clId="{A80063DE-6DD3-41AA-B5B8-860D6B8522CE}" dt="2025-11-11T11:04:26.213" v="2839" actId="255"/>
        <pc:sldMkLst>
          <pc:docMk/>
          <pc:sldMk cId="1850771434" sldId="276"/>
        </pc:sldMkLst>
        <pc:spChg chg="mod">
          <ac:chgData name="Pallavi Raju" userId="d1798d0ead0d486c" providerId="LiveId" clId="{A80063DE-6DD3-41AA-B5B8-860D6B8522CE}" dt="2025-11-11T11:04:26.213" v="2839" actId="255"/>
          <ac:spMkLst>
            <pc:docMk/>
            <pc:sldMk cId="1850771434" sldId="276"/>
            <ac:spMk id="3" creationId="{F60E9B48-8594-CA05-F403-099C9B5C9437}"/>
          </ac:spMkLst>
        </pc:spChg>
      </pc:sldChg>
      <pc:sldChg chg="delSp modSp mod">
        <pc:chgData name="Pallavi Raju" userId="d1798d0ead0d486c" providerId="LiveId" clId="{A80063DE-6DD3-41AA-B5B8-860D6B8522CE}" dt="2025-11-11T11:04:50.832" v="2842" actId="14100"/>
        <pc:sldMkLst>
          <pc:docMk/>
          <pc:sldMk cId="553558755" sldId="277"/>
        </pc:sldMkLst>
        <pc:spChg chg="mod">
          <ac:chgData name="Pallavi Raju" userId="d1798d0ead0d486c" providerId="LiveId" clId="{A80063DE-6DD3-41AA-B5B8-860D6B8522CE}" dt="2025-11-11T11:04:50.832" v="2842" actId="14100"/>
          <ac:spMkLst>
            <pc:docMk/>
            <pc:sldMk cId="553558755" sldId="277"/>
            <ac:spMk id="3" creationId="{77E9503B-8D8B-2D14-4F96-CC039A176CF6}"/>
          </ac:spMkLst>
        </pc:spChg>
      </pc:sldChg>
      <pc:sldChg chg="delSp modSp mod">
        <pc:chgData name="Pallavi Raju" userId="d1798d0ead0d486c" providerId="LiveId" clId="{A80063DE-6DD3-41AA-B5B8-860D6B8522CE}" dt="2025-11-18T05:06:52.210" v="3074" actId="1076"/>
        <pc:sldMkLst>
          <pc:docMk/>
          <pc:sldMk cId="1218969803" sldId="278"/>
        </pc:sldMkLst>
        <pc:spChg chg="mod">
          <ac:chgData name="Pallavi Raju" userId="d1798d0ead0d486c" providerId="LiveId" clId="{A80063DE-6DD3-41AA-B5B8-860D6B8522CE}" dt="2025-11-18T05:06:52.210" v="3074" actId="1076"/>
          <ac:spMkLst>
            <pc:docMk/>
            <pc:sldMk cId="1218969803" sldId="278"/>
            <ac:spMk id="3" creationId="{B333516F-9100-2088-B6F8-6E3899D2B589}"/>
          </ac:spMkLst>
        </pc:spChg>
      </pc:sldChg>
      <pc:sldChg chg="addSp delSp modSp mod">
        <pc:chgData name="Pallavi Raju" userId="d1798d0ead0d486c" providerId="LiveId" clId="{A80063DE-6DD3-41AA-B5B8-860D6B8522CE}" dt="2025-11-18T05:20:02.130" v="3124" actId="1076"/>
        <pc:sldMkLst>
          <pc:docMk/>
          <pc:sldMk cId="2925124670" sldId="279"/>
        </pc:sldMkLst>
        <pc:spChg chg="mod">
          <ac:chgData name="Pallavi Raju" userId="d1798d0ead0d486c" providerId="LiveId" clId="{A80063DE-6DD3-41AA-B5B8-860D6B8522CE}" dt="2025-11-18T05:08:55.557" v="3113" actId="14100"/>
          <ac:spMkLst>
            <pc:docMk/>
            <pc:sldMk cId="2925124670" sldId="279"/>
            <ac:spMk id="3" creationId="{98DD04D5-1BB4-2747-C48A-05E13E15B509}"/>
          </ac:spMkLst>
        </pc:spChg>
        <pc:picChg chg="add mod">
          <ac:chgData name="Pallavi Raju" userId="d1798d0ead0d486c" providerId="LiveId" clId="{A80063DE-6DD3-41AA-B5B8-860D6B8522CE}" dt="2025-11-18T05:20:02.130" v="3124" actId="1076"/>
          <ac:picMkLst>
            <pc:docMk/>
            <pc:sldMk cId="2925124670" sldId="279"/>
            <ac:picMk id="1026" creationId="{5FAA0D13-FFC5-9842-84E4-9ACA7BE59E91}"/>
          </ac:picMkLst>
        </pc:picChg>
      </pc:sldChg>
      <pc:sldChg chg="addSp delSp modSp mod modNotesTx">
        <pc:chgData name="Pallavi Raju" userId="d1798d0ead0d486c" providerId="LiveId" clId="{A80063DE-6DD3-41AA-B5B8-860D6B8522CE}" dt="2025-12-04T17:58:12.385" v="4853" actId="6549"/>
        <pc:sldMkLst>
          <pc:docMk/>
          <pc:sldMk cId="270187779" sldId="280"/>
        </pc:sldMkLst>
        <pc:spChg chg="mod">
          <ac:chgData name="Pallavi Raju" userId="d1798d0ead0d486c" providerId="LiveId" clId="{A80063DE-6DD3-41AA-B5B8-860D6B8522CE}" dt="2025-11-18T06:06:53.449" v="3456" actId="27636"/>
          <ac:spMkLst>
            <pc:docMk/>
            <pc:sldMk cId="270187779" sldId="280"/>
            <ac:spMk id="3" creationId="{0961B70C-9E25-012F-6BCB-2B2252FDAED6}"/>
          </ac:spMkLst>
        </pc:spChg>
      </pc:sldChg>
      <pc:sldChg chg="delSp modSp mod modNotesTx">
        <pc:chgData name="Pallavi Raju" userId="d1798d0ead0d486c" providerId="LiveId" clId="{A80063DE-6DD3-41AA-B5B8-860D6B8522CE}" dt="2025-12-04T17:58:22.147" v="4941" actId="20577"/>
        <pc:sldMkLst>
          <pc:docMk/>
          <pc:sldMk cId="2512579907" sldId="281"/>
        </pc:sldMkLst>
        <pc:spChg chg="mod">
          <ac:chgData name="Pallavi Raju" userId="d1798d0ead0d486c" providerId="LiveId" clId="{A80063DE-6DD3-41AA-B5B8-860D6B8522CE}" dt="2025-11-18T06:14:35.590" v="3504" actId="113"/>
          <ac:spMkLst>
            <pc:docMk/>
            <pc:sldMk cId="2512579907" sldId="281"/>
            <ac:spMk id="3" creationId="{69ADB765-F5E2-B558-2DFB-CBFF360EB783}"/>
          </ac:spMkLst>
        </pc:spChg>
      </pc:sldChg>
      <pc:sldChg chg="addSp delSp modSp mod">
        <pc:chgData name="Pallavi Raju" userId="d1798d0ead0d486c" providerId="LiveId" clId="{A80063DE-6DD3-41AA-B5B8-860D6B8522CE}" dt="2025-11-18T06:18:21.103" v="3545" actId="12"/>
        <pc:sldMkLst>
          <pc:docMk/>
          <pc:sldMk cId="179821914" sldId="282"/>
        </pc:sldMkLst>
        <pc:spChg chg="mod">
          <ac:chgData name="Pallavi Raju" userId="d1798d0ead0d486c" providerId="LiveId" clId="{A80063DE-6DD3-41AA-B5B8-860D6B8522CE}" dt="2025-11-18T06:18:21.103" v="3545" actId="12"/>
          <ac:spMkLst>
            <pc:docMk/>
            <pc:sldMk cId="179821914" sldId="282"/>
            <ac:spMk id="3" creationId="{4233AFE4-3005-2F7F-D074-3E8899A49FA6}"/>
          </ac:spMkLst>
        </pc:spChg>
      </pc:sldChg>
      <pc:sldChg chg="delSp modSp mod">
        <pc:chgData name="Pallavi Raju" userId="d1798d0ead0d486c" providerId="LiveId" clId="{A80063DE-6DD3-41AA-B5B8-860D6B8522CE}" dt="2025-11-18T07:08:02.884" v="3601" actId="12"/>
        <pc:sldMkLst>
          <pc:docMk/>
          <pc:sldMk cId="2474026065" sldId="283"/>
        </pc:sldMkLst>
        <pc:spChg chg="mod">
          <ac:chgData name="Pallavi Raju" userId="d1798d0ead0d486c" providerId="LiveId" clId="{A80063DE-6DD3-41AA-B5B8-860D6B8522CE}" dt="2025-11-18T07:08:02.884" v="3601" actId="12"/>
          <ac:spMkLst>
            <pc:docMk/>
            <pc:sldMk cId="2474026065" sldId="283"/>
            <ac:spMk id="3" creationId="{7C027775-246D-D02F-726E-77071DEB264C}"/>
          </ac:spMkLst>
        </pc:spChg>
      </pc:sldChg>
      <pc:sldChg chg="delSp modSp mod">
        <pc:chgData name="Pallavi Raju" userId="d1798d0ead0d486c" providerId="LiveId" clId="{A80063DE-6DD3-41AA-B5B8-860D6B8522CE}" dt="2025-11-18T07:20:59.410" v="3661" actId="1076"/>
        <pc:sldMkLst>
          <pc:docMk/>
          <pc:sldMk cId="1201345312" sldId="284"/>
        </pc:sldMkLst>
        <pc:spChg chg="mod">
          <ac:chgData name="Pallavi Raju" userId="d1798d0ead0d486c" providerId="LiveId" clId="{A80063DE-6DD3-41AA-B5B8-860D6B8522CE}" dt="2025-11-18T07:20:59.410" v="3661" actId="1076"/>
          <ac:spMkLst>
            <pc:docMk/>
            <pc:sldMk cId="1201345312" sldId="284"/>
            <ac:spMk id="3" creationId="{EAC3DF13-55C9-308C-274B-3B548275845A}"/>
          </ac:spMkLst>
        </pc:spChg>
      </pc:sldChg>
      <pc:sldChg chg="addSp delSp modSp mod">
        <pc:chgData name="Pallavi Raju" userId="d1798d0ead0d486c" providerId="LiveId" clId="{A80063DE-6DD3-41AA-B5B8-860D6B8522CE}" dt="2025-11-18T07:23:25.651" v="3669" actId="1076"/>
        <pc:sldMkLst>
          <pc:docMk/>
          <pc:sldMk cId="3553289116" sldId="285"/>
        </pc:sldMkLst>
        <pc:picChg chg="add mod">
          <ac:chgData name="Pallavi Raju" userId="d1798d0ead0d486c" providerId="LiveId" clId="{A80063DE-6DD3-41AA-B5B8-860D6B8522CE}" dt="2025-11-18T07:23:25.651" v="3669" actId="1076"/>
          <ac:picMkLst>
            <pc:docMk/>
            <pc:sldMk cId="3553289116" sldId="285"/>
            <ac:picMk id="1026" creationId="{FDC0E6ED-5116-BD0F-BC5F-2C3FF319E698}"/>
          </ac:picMkLst>
        </pc:picChg>
      </pc:sldChg>
      <pc:sldChg chg="delSp modSp new mod">
        <pc:chgData name="Pallavi Raju" userId="d1798d0ead0d486c" providerId="LiveId" clId="{A80063DE-6DD3-41AA-B5B8-860D6B8522CE}" dt="2025-11-18T07:27:57.343" v="3721" actId="255"/>
        <pc:sldMkLst>
          <pc:docMk/>
          <pc:sldMk cId="2034755575" sldId="286"/>
        </pc:sldMkLst>
        <pc:spChg chg="mod">
          <ac:chgData name="Pallavi Raju" userId="d1798d0ead0d486c" providerId="LiveId" clId="{A80063DE-6DD3-41AA-B5B8-860D6B8522CE}" dt="2025-11-18T07:27:57.343" v="3721" actId="255"/>
          <ac:spMkLst>
            <pc:docMk/>
            <pc:sldMk cId="2034755575" sldId="286"/>
            <ac:spMk id="3" creationId="{14ED0208-7C7E-315F-11DC-3A1F7DABE4F4}"/>
          </ac:spMkLst>
        </pc:spChg>
      </pc:sldChg>
      <pc:sldChg chg="delSp modSp new mod">
        <pc:chgData name="Pallavi Raju" userId="d1798d0ead0d486c" providerId="LiveId" clId="{A80063DE-6DD3-41AA-B5B8-860D6B8522CE}" dt="2025-11-18T07:38:28.720" v="3775" actId="14100"/>
        <pc:sldMkLst>
          <pc:docMk/>
          <pc:sldMk cId="358409657" sldId="287"/>
        </pc:sldMkLst>
        <pc:spChg chg="mod">
          <ac:chgData name="Pallavi Raju" userId="d1798d0ead0d486c" providerId="LiveId" clId="{A80063DE-6DD3-41AA-B5B8-860D6B8522CE}" dt="2025-11-18T07:38:28.720" v="3775" actId="14100"/>
          <ac:spMkLst>
            <pc:docMk/>
            <pc:sldMk cId="358409657" sldId="287"/>
            <ac:spMk id="3" creationId="{CD69D490-B5D3-B98C-6329-08A3631A4EA8}"/>
          </ac:spMkLst>
        </pc:spChg>
      </pc:sldChg>
      <pc:sldChg chg="delSp modSp new mod">
        <pc:chgData name="Pallavi Raju" userId="d1798d0ead0d486c" providerId="LiveId" clId="{A80063DE-6DD3-41AA-B5B8-860D6B8522CE}" dt="2025-12-04T18:00:07.800" v="5105" actId="1076"/>
        <pc:sldMkLst>
          <pc:docMk/>
          <pc:sldMk cId="1446648902" sldId="288"/>
        </pc:sldMkLst>
        <pc:spChg chg="mod">
          <ac:chgData name="Pallavi Raju" userId="d1798d0ead0d486c" providerId="LiveId" clId="{A80063DE-6DD3-41AA-B5B8-860D6B8522CE}" dt="2025-12-04T18:00:07.800" v="5105" actId="1076"/>
          <ac:spMkLst>
            <pc:docMk/>
            <pc:sldMk cId="1446648902" sldId="288"/>
            <ac:spMk id="3" creationId="{D05D10FD-0C6C-54C4-D491-A9703D90D0E9}"/>
          </ac:spMkLst>
        </pc:spChg>
      </pc:sldChg>
      <pc:sldChg chg="delSp modSp new mod">
        <pc:chgData name="Pallavi Raju" userId="d1798d0ead0d486c" providerId="LiveId" clId="{A80063DE-6DD3-41AA-B5B8-860D6B8522CE}" dt="2025-11-18T07:47:55.396" v="3855" actId="1076"/>
        <pc:sldMkLst>
          <pc:docMk/>
          <pc:sldMk cId="3711506295" sldId="289"/>
        </pc:sldMkLst>
        <pc:spChg chg="mod">
          <ac:chgData name="Pallavi Raju" userId="d1798d0ead0d486c" providerId="LiveId" clId="{A80063DE-6DD3-41AA-B5B8-860D6B8522CE}" dt="2025-11-18T07:47:55.396" v="3855" actId="1076"/>
          <ac:spMkLst>
            <pc:docMk/>
            <pc:sldMk cId="3711506295" sldId="289"/>
            <ac:spMk id="3" creationId="{9B7F6271-6B2E-6336-503A-58C37FFFA3FB}"/>
          </ac:spMkLst>
        </pc:spChg>
      </pc:sldChg>
      <pc:sldChg chg="delSp modSp new mod">
        <pc:chgData name="Pallavi Raju" userId="d1798d0ead0d486c" providerId="LiveId" clId="{A80063DE-6DD3-41AA-B5B8-860D6B8522CE}" dt="2025-11-20T07:32:22.142" v="3977" actId="27636"/>
        <pc:sldMkLst>
          <pc:docMk/>
          <pc:sldMk cId="145028494" sldId="290"/>
        </pc:sldMkLst>
        <pc:spChg chg="mod">
          <ac:chgData name="Pallavi Raju" userId="d1798d0ead0d486c" providerId="LiveId" clId="{A80063DE-6DD3-41AA-B5B8-860D6B8522CE}" dt="2025-11-20T07:32:22.142" v="3977" actId="27636"/>
          <ac:spMkLst>
            <pc:docMk/>
            <pc:sldMk cId="145028494" sldId="290"/>
            <ac:spMk id="3" creationId="{DBF2BE62-BD16-ACD5-2BBD-11CB9FD3B5E7}"/>
          </ac:spMkLst>
        </pc:spChg>
      </pc:sldChg>
      <pc:sldChg chg="addSp delSp modSp new mod">
        <pc:chgData name="Pallavi Raju" userId="d1798d0ead0d486c" providerId="LiveId" clId="{A80063DE-6DD3-41AA-B5B8-860D6B8522CE}" dt="2025-12-04T18:05:03.729" v="5176" actId="22"/>
        <pc:sldMkLst>
          <pc:docMk/>
          <pc:sldMk cId="3439442317" sldId="291"/>
        </pc:sldMkLst>
        <pc:spChg chg="del mod">
          <ac:chgData name="Pallavi Raju" userId="d1798d0ead0d486c" providerId="LiveId" clId="{A80063DE-6DD3-41AA-B5B8-860D6B8522CE}" dt="2025-12-04T18:05:03.729" v="5176" actId="22"/>
          <ac:spMkLst>
            <pc:docMk/>
            <pc:sldMk cId="3439442317" sldId="291"/>
            <ac:spMk id="3" creationId="{313E005A-2745-8FF7-8CAF-584D924F2BB1}"/>
          </ac:spMkLst>
        </pc:spChg>
        <pc:picChg chg="add mod ord">
          <ac:chgData name="Pallavi Raju" userId="d1798d0ead0d486c" providerId="LiveId" clId="{A80063DE-6DD3-41AA-B5B8-860D6B8522CE}" dt="2025-12-04T18:05:03.729" v="5176" actId="22"/>
          <ac:picMkLst>
            <pc:docMk/>
            <pc:sldMk cId="3439442317" sldId="291"/>
            <ac:picMk id="4" creationId="{7EBB32C8-4709-FA2A-108D-2585605C50C5}"/>
          </ac:picMkLst>
        </pc:picChg>
      </pc:sldChg>
      <pc:sldChg chg="delSp modSp new mod">
        <pc:chgData name="Pallavi Raju" userId="d1798d0ead0d486c" providerId="LiveId" clId="{A80063DE-6DD3-41AA-B5B8-860D6B8522CE}" dt="2025-11-21T00:02:46.584" v="4087" actId="2711"/>
        <pc:sldMkLst>
          <pc:docMk/>
          <pc:sldMk cId="3891283062" sldId="292"/>
        </pc:sldMkLst>
        <pc:spChg chg="mod">
          <ac:chgData name="Pallavi Raju" userId="d1798d0ead0d486c" providerId="LiveId" clId="{A80063DE-6DD3-41AA-B5B8-860D6B8522CE}" dt="2025-11-21T00:02:46.584" v="4087" actId="2711"/>
          <ac:spMkLst>
            <pc:docMk/>
            <pc:sldMk cId="3891283062" sldId="292"/>
            <ac:spMk id="3" creationId="{1C76AB94-9781-78C4-6125-6AFD5961C4AD}"/>
          </ac:spMkLst>
        </pc:spChg>
      </pc:sldChg>
      <pc:sldChg chg="addSp delSp modSp new mod modNotesTx">
        <pc:chgData name="Pallavi Raju" userId="d1798d0ead0d486c" providerId="LiveId" clId="{A80063DE-6DD3-41AA-B5B8-860D6B8522CE}" dt="2025-12-04T17:58:46.673" v="4942" actId="6549"/>
        <pc:sldMkLst>
          <pc:docMk/>
          <pc:sldMk cId="694628656" sldId="293"/>
        </pc:sldMkLst>
        <pc:spChg chg="mod">
          <ac:chgData name="Pallavi Raju" userId="d1798d0ead0d486c" providerId="LiveId" clId="{A80063DE-6DD3-41AA-B5B8-860D6B8522CE}" dt="2025-11-21T00:16:26.625" v="4322" actId="255"/>
          <ac:spMkLst>
            <pc:docMk/>
            <pc:sldMk cId="694628656" sldId="293"/>
            <ac:spMk id="3" creationId="{6189DD17-92AD-0EA4-5929-FE87925A37B0}"/>
          </ac:spMkLst>
        </pc:spChg>
      </pc:sldChg>
      <pc:sldChg chg="delSp modSp new mod">
        <pc:chgData name="Pallavi Raju" userId="d1798d0ead0d486c" providerId="LiveId" clId="{A80063DE-6DD3-41AA-B5B8-860D6B8522CE}" dt="2025-11-21T00:20:55.360" v="4364" actId="113"/>
        <pc:sldMkLst>
          <pc:docMk/>
          <pc:sldMk cId="4198531701" sldId="294"/>
        </pc:sldMkLst>
        <pc:spChg chg="mod">
          <ac:chgData name="Pallavi Raju" userId="d1798d0ead0d486c" providerId="LiveId" clId="{A80063DE-6DD3-41AA-B5B8-860D6B8522CE}" dt="2025-11-21T00:20:55.360" v="4364" actId="113"/>
          <ac:spMkLst>
            <pc:docMk/>
            <pc:sldMk cId="4198531701" sldId="294"/>
            <ac:spMk id="3" creationId="{07F986AC-E4B0-F101-9B53-985EC1DB0E1F}"/>
          </ac:spMkLst>
        </pc:spChg>
      </pc:sldChg>
      <pc:sldChg chg="delSp modSp new mod modNotesTx">
        <pc:chgData name="Pallavi Raju" userId="d1798d0ead0d486c" providerId="LiveId" clId="{A80063DE-6DD3-41AA-B5B8-860D6B8522CE}" dt="2025-12-04T17:59:22.432" v="5103" actId="20577"/>
        <pc:sldMkLst>
          <pc:docMk/>
          <pc:sldMk cId="1798262662" sldId="295"/>
        </pc:sldMkLst>
        <pc:spChg chg="mod">
          <ac:chgData name="Pallavi Raju" userId="d1798d0ead0d486c" providerId="LiveId" clId="{A80063DE-6DD3-41AA-B5B8-860D6B8522CE}" dt="2025-11-21T00:34:33.156" v="4692" actId="114"/>
          <ac:spMkLst>
            <pc:docMk/>
            <pc:sldMk cId="1798262662" sldId="295"/>
            <ac:spMk id="3" creationId="{4EA43851-2B51-6278-23E1-35154F4D41D8}"/>
          </ac:spMkLst>
        </pc:spChg>
      </pc:sldChg>
      <pc:sldChg chg="addSp delSp modSp new mod modNotesTx">
        <pc:chgData name="Pallavi Raju" userId="d1798d0ead0d486c" providerId="LiveId" clId="{A80063DE-6DD3-41AA-B5B8-860D6B8522CE}" dt="2025-12-04T18:03:32.504" v="5171" actId="113"/>
        <pc:sldMkLst>
          <pc:docMk/>
          <pc:sldMk cId="3152042798" sldId="296"/>
        </pc:sldMkLst>
        <pc:spChg chg="mod">
          <ac:chgData name="Pallavi Raju" userId="d1798d0ead0d486c" providerId="LiveId" clId="{A80063DE-6DD3-41AA-B5B8-860D6B8522CE}" dt="2025-12-04T18:03:32.504" v="5171" actId="113"/>
          <ac:spMkLst>
            <pc:docMk/>
            <pc:sldMk cId="3152042798" sldId="296"/>
            <ac:spMk id="3" creationId="{0F5D6B03-CE7F-4563-434D-4D6FEF7F61F4}"/>
          </ac:spMkLst>
        </pc:spChg>
      </pc:sldChg>
      <pc:sldChg chg="delSp modSp new mod">
        <pc:chgData name="Pallavi Raju" userId="d1798d0ead0d486c" providerId="LiveId" clId="{A80063DE-6DD3-41AA-B5B8-860D6B8522CE}" dt="2025-12-04T18:06:56.097" v="5219" actId="1076"/>
        <pc:sldMkLst>
          <pc:docMk/>
          <pc:sldMk cId="3047489491" sldId="297"/>
        </pc:sldMkLst>
        <pc:spChg chg="del">
          <ac:chgData name="Pallavi Raju" userId="d1798d0ead0d486c" providerId="LiveId" clId="{A80063DE-6DD3-41AA-B5B8-860D6B8522CE}" dt="2025-12-04T18:05:15.378" v="5179" actId="478"/>
          <ac:spMkLst>
            <pc:docMk/>
            <pc:sldMk cId="3047489491" sldId="297"/>
            <ac:spMk id="2" creationId="{441951B9-2915-79C5-8F24-591FFE458A00}"/>
          </ac:spMkLst>
        </pc:spChg>
        <pc:spChg chg="mod">
          <ac:chgData name="Pallavi Raju" userId="d1798d0ead0d486c" providerId="LiveId" clId="{A80063DE-6DD3-41AA-B5B8-860D6B8522CE}" dt="2025-12-04T18:06:56.097" v="5219" actId="1076"/>
          <ac:spMkLst>
            <pc:docMk/>
            <pc:sldMk cId="3047489491" sldId="297"/>
            <ac:spMk id="3" creationId="{27C96CB7-1D12-7D80-AB3B-A51041596912}"/>
          </ac:spMkLst>
        </pc:spChg>
      </pc:sldChg>
      <pc:sldChg chg="delSp modSp new mod">
        <pc:chgData name="Pallavi Raju" userId="d1798d0ead0d486c" providerId="LiveId" clId="{A80063DE-6DD3-41AA-B5B8-860D6B8522CE}" dt="2025-12-04T18:08:19.658" v="5245" actId="14100"/>
        <pc:sldMkLst>
          <pc:docMk/>
          <pc:sldMk cId="3860091893" sldId="298"/>
        </pc:sldMkLst>
        <pc:spChg chg="del">
          <ac:chgData name="Pallavi Raju" userId="d1798d0ead0d486c" providerId="LiveId" clId="{A80063DE-6DD3-41AA-B5B8-860D6B8522CE}" dt="2025-12-04T18:07:01.295" v="5221" actId="478"/>
          <ac:spMkLst>
            <pc:docMk/>
            <pc:sldMk cId="3860091893" sldId="298"/>
            <ac:spMk id="2" creationId="{3B31492E-C94D-CC67-1744-1D0D2FBF3AB4}"/>
          </ac:spMkLst>
        </pc:spChg>
        <pc:spChg chg="mod">
          <ac:chgData name="Pallavi Raju" userId="d1798d0ead0d486c" providerId="LiveId" clId="{A80063DE-6DD3-41AA-B5B8-860D6B8522CE}" dt="2025-12-04T18:08:19.658" v="5245" actId="14100"/>
          <ac:spMkLst>
            <pc:docMk/>
            <pc:sldMk cId="3860091893" sldId="298"/>
            <ac:spMk id="3" creationId="{246BCA6D-3AAC-E017-C586-A8DF74512C1D}"/>
          </ac:spMkLst>
        </pc:spChg>
      </pc:sldChg>
      <pc:sldChg chg="delSp modSp new mod">
        <pc:chgData name="Pallavi Raju" userId="d1798d0ead0d486c" providerId="LiveId" clId="{A80063DE-6DD3-41AA-B5B8-860D6B8522CE}" dt="2025-12-04T18:10:21.348" v="5280" actId="1076"/>
        <pc:sldMkLst>
          <pc:docMk/>
          <pc:sldMk cId="3346037358" sldId="299"/>
        </pc:sldMkLst>
        <pc:spChg chg="del">
          <ac:chgData name="Pallavi Raju" userId="d1798d0ead0d486c" providerId="LiveId" clId="{A80063DE-6DD3-41AA-B5B8-860D6B8522CE}" dt="2025-12-04T18:08:25.785" v="5247" actId="478"/>
          <ac:spMkLst>
            <pc:docMk/>
            <pc:sldMk cId="3346037358" sldId="299"/>
            <ac:spMk id="2" creationId="{CCEEAB10-D993-C596-5494-6D91CD36A72A}"/>
          </ac:spMkLst>
        </pc:spChg>
        <pc:spChg chg="mod">
          <ac:chgData name="Pallavi Raju" userId="d1798d0ead0d486c" providerId="LiveId" clId="{A80063DE-6DD3-41AA-B5B8-860D6B8522CE}" dt="2025-12-04T18:10:21.348" v="5280" actId="1076"/>
          <ac:spMkLst>
            <pc:docMk/>
            <pc:sldMk cId="3346037358" sldId="299"/>
            <ac:spMk id="3" creationId="{EAEA4CAB-1D5E-73C6-5D12-0DDF79BE35BB}"/>
          </ac:spMkLst>
        </pc:spChg>
      </pc:sldChg>
      <pc:sldChg chg="delSp modSp new mod">
        <pc:chgData name="Pallavi Raju" userId="d1798d0ead0d486c" providerId="LiveId" clId="{A80063DE-6DD3-41AA-B5B8-860D6B8522CE}" dt="2025-12-04T18:10:36.726" v="5288" actId="255"/>
        <pc:sldMkLst>
          <pc:docMk/>
          <pc:sldMk cId="2052887858" sldId="300"/>
        </pc:sldMkLst>
        <pc:spChg chg="del">
          <ac:chgData name="Pallavi Raju" userId="d1798d0ead0d486c" providerId="LiveId" clId="{A80063DE-6DD3-41AA-B5B8-860D6B8522CE}" dt="2025-12-04T18:10:26.276" v="5282" actId="478"/>
          <ac:spMkLst>
            <pc:docMk/>
            <pc:sldMk cId="2052887858" sldId="300"/>
            <ac:spMk id="2" creationId="{60E909C4-7352-8AA6-B6E7-19774ABEBAE9}"/>
          </ac:spMkLst>
        </pc:spChg>
        <pc:spChg chg="mod">
          <ac:chgData name="Pallavi Raju" userId="d1798d0ead0d486c" providerId="LiveId" clId="{A80063DE-6DD3-41AA-B5B8-860D6B8522CE}" dt="2025-12-04T18:10:36.726" v="5288" actId="255"/>
          <ac:spMkLst>
            <pc:docMk/>
            <pc:sldMk cId="2052887858" sldId="300"/>
            <ac:spMk id="3" creationId="{C727A15B-F46C-1971-1A1B-D24646DA0912}"/>
          </ac:spMkLst>
        </pc:spChg>
      </pc:sldChg>
      <pc:sldMasterChg chg="addSp modSp mod">
        <pc:chgData name="Pallavi Raju" userId="d1798d0ead0d486c" providerId="LiveId" clId="{A80063DE-6DD3-41AA-B5B8-860D6B8522CE}" dt="2025-11-09T05:09:44.982" v="4" actId="14100"/>
        <pc:sldMasterMkLst>
          <pc:docMk/>
          <pc:sldMasterMk cId="401620001" sldId="2147483648"/>
        </pc:sldMasterMkLst>
        <pc:picChg chg="add mod">
          <ac:chgData name="Pallavi Raju" userId="d1798d0ead0d486c" providerId="LiveId" clId="{A80063DE-6DD3-41AA-B5B8-860D6B8522CE}" dt="2025-11-09T05:09:44.982" v="4" actId="14100"/>
          <ac:picMkLst>
            <pc:docMk/>
            <pc:sldMasterMk cId="401620001" sldId="2147483648"/>
            <ac:picMk id="8" creationId="{13B6F692-6777-25A2-32AE-8828752400B2}"/>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780B1A-65B7-470B-9B43-F90B2FF870BF}" type="datetimeFigureOut">
              <a:rPr lang="en-IN" smtClean="0"/>
              <a:t>04-12-2025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4FE495-4AE2-4E11-B727-A89415E03C80}" type="slidenum">
              <a:rPr lang="en-IN" smtClean="0"/>
              <a:t>‹#›</a:t>
            </a:fld>
            <a:endParaRPr lang="en-IN"/>
          </a:p>
        </p:txBody>
      </p:sp>
    </p:spTree>
    <p:extLst>
      <p:ext uri="{BB962C8B-B14F-4D97-AF65-F5344CB8AC3E}">
        <p14:creationId xmlns:p14="http://schemas.microsoft.com/office/powerpoint/2010/main" val="31488031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164FE495-4AE2-4E11-B727-A89415E03C80}" type="slidenum">
              <a:rPr lang="en-IN" smtClean="0"/>
              <a:t>8</a:t>
            </a:fld>
            <a:endParaRPr lang="en-IN"/>
          </a:p>
        </p:txBody>
      </p:sp>
    </p:spTree>
    <p:extLst>
      <p:ext uri="{BB962C8B-B14F-4D97-AF65-F5344CB8AC3E}">
        <p14:creationId xmlns:p14="http://schemas.microsoft.com/office/powerpoint/2010/main" val="40142397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164FE495-4AE2-4E11-B727-A89415E03C80}" type="slidenum">
              <a:rPr lang="en-IN" smtClean="0"/>
              <a:t>42</a:t>
            </a:fld>
            <a:endParaRPr lang="en-IN"/>
          </a:p>
        </p:txBody>
      </p:sp>
    </p:spTree>
    <p:extLst>
      <p:ext uri="{BB962C8B-B14F-4D97-AF65-F5344CB8AC3E}">
        <p14:creationId xmlns:p14="http://schemas.microsoft.com/office/powerpoint/2010/main" val="11670963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164FE495-4AE2-4E11-B727-A89415E03C80}" type="slidenum">
              <a:rPr lang="en-IN" smtClean="0"/>
              <a:t>44</a:t>
            </a:fld>
            <a:endParaRPr lang="en-IN"/>
          </a:p>
        </p:txBody>
      </p:sp>
    </p:spTree>
    <p:extLst>
      <p:ext uri="{BB962C8B-B14F-4D97-AF65-F5344CB8AC3E}">
        <p14:creationId xmlns:p14="http://schemas.microsoft.com/office/powerpoint/2010/main" val="34638508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164FE495-4AE2-4E11-B727-A89415E03C80}" type="slidenum">
              <a:rPr lang="en-IN" smtClean="0"/>
              <a:t>45</a:t>
            </a:fld>
            <a:endParaRPr lang="en-IN"/>
          </a:p>
        </p:txBody>
      </p:sp>
    </p:spTree>
    <p:extLst>
      <p:ext uri="{BB962C8B-B14F-4D97-AF65-F5344CB8AC3E}">
        <p14:creationId xmlns:p14="http://schemas.microsoft.com/office/powerpoint/2010/main" val="4032014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r>
              <a:rPr lang="en-US" dirty="0"/>
              <a:t>Being a part of the society it has certain obligations toward it.</a:t>
            </a:r>
            <a:endParaRPr lang="en-IN" dirty="0"/>
          </a:p>
        </p:txBody>
      </p:sp>
      <p:sp>
        <p:nvSpPr>
          <p:cNvPr id="4" name="Slide Number Placeholder 3"/>
          <p:cNvSpPr>
            <a:spLocks noGrp="1"/>
          </p:cNvSpPr>
          <p:nvPr>
            <p:ph type="sldNum" sz="quarter" idx="5"/>
          </p:nvPr>
        </p:nvSpPr>
        <p:spPr/>
        <p:txBody>
          <a:bodyPr/>
          <a:lstStyle/>
          <a:p>
            <a:fld id="{164FE495-4AE2-4E11-B727-A89415E03C80}" type="slidenum">
              <a:rPr lang="en-IN" smtClean="0"/>
              <a:t>9</a:t>
            </a:fld>
            <a:endParaRPr lang="en-IN"/>
          </a:p>
        </p:txBody>
      </p:sp>
    </p:spTree>
    <p:extLst>
      <p:ext uri="{BB962C8B-B14F-4D97-AF65-F5344CB8AC3E}">
        <p14:creationId xmlns:p14="http://schemas.microsoft.com/office/powerpoint/2010/main" val="36329355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r>
              <a:rPr lang="en-US" dirty="0"/>
              <a:t>Ability to understand the complex situation, KA required to perform certain task</a:t>
            </a:r>
            <a:endParaRPr lang="en-IN" dirty="0"/>
          </a:p>
        </p:txBody>
      </p:sp>
      <p:sp>
        <p:nvSpPr>
          <p:cNvPr id="4" name="Slide Number Placeholder 3"/>
          <p:cNvSpPr>
            <a:spLocks noGrp="1"/>
          </p:cNvSpPr>
          <p:nvPr>
            <p:ph type="sldNum" sz="quarter" idx="5"/>
          </p:nvPr>
        </p:nvSpPr>
        <p:spPr/>
        <p:txBody>
          <a:bodyPr/>
          <a:lstStyle/>
          <a:p>
            <a:fld id="{164FE495-4AE2-4E11-B727-A89415E03C80}" type="slidenum">
              <a:rPr lang="en-IN" smtClean="0"/>
              <a:t>10</a:t>
            </a:fld>
            <a:endParaRPr lang="en-IN"/>
          </a:p>
        </p:txBody>
      </p:sp>
    </p:spTree>
    <p:extLst>
      <p:ext uri="{BB962C8B-B14F-4D97-AF65-F5344CB8AC3E}">
        <p14:creationId xmlns:p14="http://schemas.microsoft.com/office/powerpoint/2010/main" val="39215312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r>
              <a:rPr lang="en-US" dirty="0"/>
              <a:t>A male worker who supervises and directs other workers</a:t>
            </a:r>
            <a:endParaRPr lang="en-IN" dirty="0"/>
          </a:p>
        </p:txBody>
      </p:sp>
      <p:sp>
        <p:nvSpPr>
          <p:cNvPr id="4" name="Slide Number Placeholder 3"/>
          <p:cNvSpPr>
            <a:spLocks noGrp="1"/>
          </p:cNvSpPr>
          <p:nvPr>
            <p:ph type="sldNum" sz="quarter" idx="5"/>
          </p:nvPr>
        </p:nvSpPr>
        <p:spPr/>
        <p:txBody>
          <a:bodyPr/>
          <a:lstStyle/>
          <a:p>
            <a:fld id="{164FE495-4AE2-4E11-B727-A89415E03C80}" type="slidenum">
              <a:rPr lang="en-IN" smtClean="0"/>
              <a:t>11</a:t>
            </a:fld>
            <a:endParaRPr lang="en-IN"/>
          </a:p>
        </p:txBody>
      </p:sp>
    </p:spTree>
    <p:extLst>
      <p:ext uri="{BB962C8B-B14F-4D97-AF65-F5344CB8AC3E}">
        <p14:creationId xmlns:p14="http://schemas.microsoft.com/office/powerpoint/2010/main" val="31586317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164FE495-4AE2-4E11-B727-A89415E03C80}" type="slidenum">
              <a:rPr lang="en-IN" smtClean="0"/>
              <a:t>16</a:t>
            </a:fld>
            <a:endParaRPr lang="en-IN"/>
          </a:p>
        </p:txBody>
      </p:sp>
    </p:spTree>
    <p:extLst>
      <p:ext uri="{BB962C8B-B14F-4D97-AF65-F5344CB8AC3E}">
        <p14:creationId xmlns:p14="http://schemas.microsoft.com/office/powerpoint/2010/main" val="2834601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r>
              <a:rPr lang="en-US" dirty="0"/>
              <a:t>When the same task is performed by multiple people or departments unnecessarily, leading to a waste of time, efforts </a:t>
            </a:r>
            <a:r>
              <a:rPr lang="en-US"/>
              <a:t>and resources</a:t>
            </a:r>
            <a:endParaRPr lang="en-IN" dirty="0"/>
          </a:p>
        </p:txBody>
      </p:sp>
      <p:sp>
        <p:nvSpPr>
          <p:cNvPr id="4" name="Slide Number Placeholder 3"/>
          <p:cNvSpPr>
            <a:spLocks noGrp="1"/>
          </p:cNvSpPr>
          <p:nvPr>
            <p:ph type="sldNum" sz="quarter" idx="5"/>
          </p:nvPr>
        </p:nvSpPr>
        <p:spPr/>
        <p:txBody>
          <a:bodyPr/>
          <a:lstStyle/>
          <a:p>
            <a:fld id="{164FE495-4AE2-4E11-B727-A89415E03C80}" type="slidenum">
              <a:rPr lang="en-IN" smtClean="0"/>
              <a:t>17</a:t>
            </a:fld>
            <a:endParaRPr lang="en-IN"/>
          </a:p>
        </p:txBody>
      </p:sp>
    </p:spTree>
    <p:extLst>
      <p:ext uri="{BB962C8B-B14F-4D97-AF65-F5344CB8AC3E}">
        <p14:creationId xmlns:p14="http://schemas.microsoft.com/office/powerpoint/2010/main" val="16998655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164FE495-4AE2-4E11-B727-A89415E03C80}" type="slidenum">
              <a:rPr lang="en-IN" smtClean="0"/>
              <a:t>25</a:t>
            </a:fld>
            <a:endParaRPr lang="en-IN"/>
          </a:p>
        </p:txBody>
      </p:sp>
    </p:spTree>
    <p:extLst>
      <p:ext uri="{BB962C8B-B14F-4D97-AF65-F5344CB8AC3E}">
        <p14:creationId xmlns:p14="http://schemas.microsoft.com/office/powerpoint/2010/main" val="2182211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164FE495-4AE2-4E11-B727-A89415E03C80}" type="slidenum">
              <a:rPr lang="en-IN" smtClean="0"/>
              <a:t>26</a:t>
            </a:fld>
            <a:endParaRPr lang="en-IN"/>
          </a:p>
        </p:txBody>
      </p:sp>
    </p:spTree>
    <p:extLst>
      <p:ext uri="{BB962C8B-B14F-4D97-AF65-F5344CB8AC3E}">
        <p14:creationId xmlns:p14="http://schemas.microsoft.com/office/powerpoint/2010/main" val="24238939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164FE495-4AE2-4E11-B727-A89415E03C80}" type="slidenum">
              <a:rPr lang="en-IN" smtClean="0"/>
              <a:t>33</a:t>
            </a:fld>
            <a:endParaRPr lang="en-IN"/>
          </a:p>
        </p:txBody>
      </p:sp>
    </p:spTree>
    <p:extLst>
      <p:ext uri="{BB962C8B-B14F-4D97-AF65-F5344CB8AC3E}">
        <p14:creationId xmlns:p14="http://schemas.microsoft.com/office/powerpoint/2010/main" val="24376554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9C7B9-A094-613A-8E88-69A2D2DE06B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9690713F-2770-A2DB-0777-DA7ABE78ABB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D07DDCF6-2D0C-9748-B362-B54F7E6D57C7}"/>
              </a:ext>
            </a:extLst>
          </p:cNvPr>
          <p:cNvSpPr>
            <a:spLocks noGrp="1"/>
          </p:cNvSpPr>
          <p:nvPr>
            <p:ph type="dt" sz="half" idx="10"/>
          </p:nvPr>
        </p:nvSpPr>
        <p:spPr/>
        <p:txBody>
          <a:bodyPr/>
          <a:lstStyle/>
          <a:p>
            <a:fld id="{61FAA88C-B4A9-4BA7-8AA2-E86621CF8B5D}" type="datetimeFigureOut">
              <a:rPr lang="en-IN" smtClean="0"/>
              <a:t>04-12-2025</a:t>
            </a:fld>
            <a:endParaRPr lang="en-IN"/>
          </a:p>
        </p:txBody>
      </p:sp>
      <p:sp>
        <p:nvSpPr>
          <p:cNvPr id="5" name="Footer Placeholder 4">
            <a:extLst>
              <a:ext uri="{FF2B5EF4-FFF2-40B4-BE49-F238E27FC236}">
                <a16:creationId xmlns:a16="http://schemas.microsoft.com/office/drawing/2014/main" id="{2B3954D6-4B25-6430-68DA-25BBDAFAFFC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2F22E75-3398-073B-1521-01902BEA7F65}"/>
              </a:ext>
            </a:extLst>
          </p:cNvPr>
          <p:cNvSpPr>
            <a:spLocks noGrp="1"/>
          </p:cNvSpPr>
          <p:nvPr>
            <p:ph type="sldNum" sz="quarter" idx="12"/>
          </p:nvPr>
        </p:nvSpPr>
        <p:spPr/>
        <p:txBody>
          <a:bodyPr/>
          <a:lstStyle/>
          <a:p>
            <a:fld id="{4D5F5965-F2C7-4F27-BDAA-FDE0DC5A3BA8}" type="slidenum">
              <a:rPr lang="en-IN" smtClean="0"/>
              <a:t>‹#›</a:t>
            </a:fld>
            <a:endParaRPr lang="en-IN"/>
          </a:p>
        </p:txBody>
      </p:sp>
    </p:spTree>
    <p:extLst>
      <p:ext uri="{BB962C8B-B14F-4D97-AF65-F5344CB8AC3E}">
        <p14:creationId xmlns:p14="http://schemas.microsoft.com/office/powerpoint/2010/main" val="154808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CCC706-0A00-84EE-D18C-A3CB0865C1EB}"/>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C158692A-7651-5CEB-6D07-6D802580A2D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3CAF3EE-EB6E-F6E2-AF29-502D415E8B7B}"/>
              </a:ext>
            </a:extLst>
          </p:cNvPr>
          <p:cNvSpPr>
            <a:spLocks noGrp="1"/>
          </p:cNvSpPr>
          <p:nvPr>
            <p:ph type="dt" sz="half" idx="10"/>
          </p:nvPr>
        </p:nvSpPr>
        <p:spPr/>
        <p:txBody>
          <a:bodyPr/>
          <a:lstStyle/>
          <a:p>
            <a:fld id="{61FAA88C-B4A9-4BA7-8AA2-E86621CF8B5D}" type="datetimeFigureOut">
              <a:rPr lang="en-IN" smtClean="0"/>
              <a:t>04-12-2025</a:t>
            </a:fld>
            <a:endParaRPr lang="en-IN"/>
          </a:p>
        </p:txBody>
      </p:sp>
      <p:sp>
        <p:nvSpPr>
          <p:cNvPr id="5" name="Footer Placeholder 4">
            <a:extLst>
              <a:ext uri="{FF2B5EF4-FFF2-40B4-BE49-F238E27FC236}">
                <a16:creationId xmlns:a16="http://schemas.microsoft.com/office/drawing/2014/main" id="{5416E61F-242F-5209-1D09-2C1CB799167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AD9F321-90CE-369D-9C24-60F7FF340FD8}"/>
              </a:ext>
            </a:extLst>
          </p:cNvPr>
          <p:cNvSpPr>
            <a:spLocks noGrp="1"/>
          </p:cNvSpPr>
          <p:nvPr>
            <p:ph type="sldNum" sz="quarter" idx="12"/>
          </p:nvPr>
        </p:nvSpPr>
        <p:spPr/>
        <p:txBody>
          <a:bodyPr/>
          <a:lstStyle/>
          <a:p>
            <a:fld id="{4D5F5965-F2C7-4F27-BDAA-FDE0DC5A3BA8}" type="slidenum">
              <a:rPr lang="en-IN" smtClean="0"/>
              <a:t>‹#›</a:t>
            </a:fld>
            <a:endParaRPr lang="en-IN"/>
          </a:p>
        </p:txBody>
      </p:sp>
    </p:spTree>
    <p:extLst>
      <p:ext uri="{BB962C8B-B14F-4D97-AF65-F5344CB8AC3E}">
        <p14:creationId xmlns:p14="http://schemas.microsoft.com/office/powerpoint/2010/main" val="374988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6748E5-1C52-85C8-C1E2-81C3A51729F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81727F03-63E0-106C-CDB1-99FAD10CB1D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7144D9E-D100-C22A-E38C-8AC7E31168AA}"/>
              </a:ext>
            </a:extLst>
          </p:cNvPr>
          <p:cNvSpPr>
            <a:spLocks noGrp="1"/>
          </p:cNvSpPr>
          <p:nvPr>
            <p:ph type="dt" sz="half" idx="10"/>
          </p:nvPr>
        </p:nvSpPr>
        <p:spPr/>
        <p:txBody>
          <a:bodyPr/>
          <a:lstStyle/>
          <a:p>
            <a:fld id="{61FAA88C-B4A9-4BA7-8AA2-E86621CF8B5D}" type="datetimeFigureOut">
              <a:rPr lang="en-IN" smtClean="0"/>
              <a:t>04-12-2025</a:t>
            </a:fld>
            <a:endParaRPr lang="en-IN"/>
          </a:p>
        </p:txBody>
      </p:sp>
      <p:sp>
        <p:nvSpPr>
          <p:cNvPr id="5" name="Footer Placeholder 4">
            <a:extLst>
              <a:ext uri="{FF2B5EF4-FFF2-40B4-BE49-F238E27FC236}">
                <a16:creationId xmlns:a16="http://schemas.microsoft.com/office/drawing/2014/main" id="{2ABF5A9B-DBB5-00AB-25E0-62DFAC88998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CE896AE-5831-DF6C-1796-CF981C37671A}"/>
              </a:ext>
            </a:extLst>
          </p:cNvPr>
          <p:cNvSpPr>
            <a:spLocks noGrp="1"/>
          </p:cNvSpPr>
          <p:nvPr>
            <p:ph type="sldNum" sz="quarter" idx="12"/>
          </p:nvPr>
        </p:nvSpPr>
        <p:spPr/>
        <p:txBody>
          <a:bodyPr/>
          <a:lstStyle/>
          <a:p>
            <a:fld id="{4D5F5965-F2C7-4F27-BDAA-FDE0DC5A3BA8}" type="slidenum">
              <a:rPr lang="en-IN" smtClean="0"/>
              <a:t>‹#›</a:t>
            </a:fld>
            <a:endParaRPr lang="en-IN"/>
          </a:p>
        </p:txBody>
      </p:sp>
    </p:spTree>
    <p:extLst>
      <p:ext uri="{BB962C8B-B14F-4D97-AF65-F5344CB8AC3E}">
        <p14:creationId xmlns:p14="http://schemas.microsoft.com/office/powerpoint/2010/main" val="1949132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6CA33-523F-A120-2307-B80D789F0B8E}"/>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B1F5461B-DAEA-F82C-2A09-8604841D2C3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0D807A3-F302-DE50-3A92-3E5518E39571}"/>
              </a:ext>
            </a:extLst>
          </p:cNvPr>
          <p:cNvSpPr>
            <a:spLocks noGrp="1"/>
          </p:cNvSpPr>
          <p:nvPr>
            <p:ph type="dt" sz="half" idx="10"/>
          </p:nvPr>
        </p:nvSpPr>
        <p:spPr/>
        <p:txBody>
          <a:bodyPr/>
          <a:lstStyle/>
          <a:p>
            <a:fld id="{61FAA88C-B4A9-4BA7-8AA2-E86621CF8B5D}" type="datetimeFigureOut">
              <a:rPr lang="en-IN" smtClean="0"/>
              <a:t>04-12-2025</a:t>
            </a:fld>
            <a:endParaRPr lang="en-IN"/>
          </a:p>
        </p:txBody>
      </p:sp>
      <p:sp>
        <p:nvSpPr>
          <p:cNvPr id="5" name="Footer Placeholder 4">
            <a:extLst>
              <a:ext uri="{FF2B5EF4-FFF2-40B4-BE49-F238E27FC236}">
                <a16:creationId xmlns:a16="http://schemas.microsoft.com/office/drawing/2014/main" id="{B3DCA8C7-BE18-C174-B7F2-70C49013955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369035C-343A-D3C0-A1C9-D72FF608E315}"/>
              </a:ext>
            </a:extLst>
          </p:cNvPr>
          <p:cNvSpPr>
            <a:spLocks noGrp="1"/>
          </p:cNvSpPr>
          <p:nvPr>
            <p:ph type="sldNum" sz="quarter" idx="12"/>
          </p:nvPr>
        </p:nvSpPr>
        <p:spPr/>
        <p:txBody>
          <a:bodyPr/>
          <a:lstStyle/>
          <a:p>
            <a:fld id="{4D5F5965-F2C7-4F27-BDAA-FDE0DC5A3BA8}" type="slidenum">
              <a:rPr lang="en-IN" smtClean="0"/>
              <a:t>‹#›</a:t>
            </a:fld>
            <a:endParaRPr lang="en-IN"/>
          </a:p>
        </p:txBody>
      </p:sp>
    </p:spTree>
    <p:extLst>
      <p:ext uri="{BB962C8B-B14F-4D97-AF65-F5344CB8AC3E}">
        <p14:creationId xmlns:p14="http://schemas.microsoft.com/office/powerpoint/2010/main" val="26632635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227F6-578F-0E98-49E1-C9655A1C5BC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6FACD02E-CD68-60C9-858C-68B534BA187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CB02B10-AC1C-E6EB-9F2B-98EAF41276E3}"/>
              </a:ext>
            </a:extLst>
          </p:cNvPr>
          <p:cNvSpPr>
            <a:spLocks noGrp="1"/>
          </p:cNvSpPr>
          <p:nvPr>
            <p:ph type="dt" sz="half" idx="10"/>
          </p:nvPr>
        </p:nvSpPr>
        <p:spPr/>
        <p:txBody>
          <a:bodyPr/>
          <a:lstStyle/>
          <a:p>
            <a:fld id="{61FAA88C-B4A9-4BA7-8AA2-E86621CF8B5D}" type="datetimeFigureOut">
              <a:rPr lang="en-IN" smtClean="0"/>
              <a:t>04-12-2025</a:t>
            </a:fld>
            <a:endParaRPr lang="en-IN"/>
          </a:p>
        </p:txBody>
      </p:sp>
      <p:sp>
        <p:nvSpPr>
          <p:cNvPr id="5" name="Footer Placeholder 4">
            <a:extLst>
              <a:ext uri="{FF2B5EF4-FFF2-40B4-BE49-F238E27FC236}">
                <a16:creationId xmlns:a16="http://schemas.microsoft.com/office/drawing/2014/main" id="{01298F7F-0491-8500-D1FF-0D91CC819FC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648D548-AD29-8D08-9D44-774F04FE449B}"/>
              </a:ext>
            </a:extLst>
          </p:cNvPr>
          <p:cNvSpPr>
            <a:spLocks noGrp="1"/>
          </p:cNvSpPr>
          <p:nvPr>
            <p:ph type="sldNum" sz="quarter" idx="12"/>
          </p:nvPr>
        </p:nvSpPr>
        <p:spPr/>
        <p:txBody>
          <a:bodyPr/>
          <a:lstStyle/>
          <a:p>
            <a:fld id="{4D5F5965-F2C7-4F27-BDAA-FDE0DC5A3BA8}" type="slidenum">
              <a:rPr lang="en-IN" smtClean="0"/>
              <a:t>‹#›</a:t>
            </a:fld>
            <a:endParaRPr lang="en-IN"/>
          </a:p>
        </p:txBody>
      </p:sp>
    </p:spTree>
    <p:extLst>
      <p:ext uri="{BB962C8B-B14F-4D97-AF65-F5344CB8AC3E}">
        <p14:creationId xmlns:p14="http://schemas.microsoft.com/office/powerpoint/2010/main" val="2883185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B12F7-DF1E-6640-A763-1C5C67DB3FA0}"/>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AD0705D1-522A-E6A7-BDCB-17D29B23ADE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91DBE449-7C46-D08E-9F73-5CDDC8752CE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77669650-BCBD-223A-57E0-9CA7B136F463}"/>
              </a:ext>
            </a:extLst>
          </p:cNvPr>
          <p:cNvSpPr>
            <a:spLocks noGrp="1"/>
          </p:cNvSpPr>
          <p:nvPr>
            <p:ph type="dt" sz="half" idx="10"/>
          </p:nvPr>
        </p:nvSpPr>
        <p:spPr/>
        <p:txBody>
          <a:bodyPr/>
          <a:lstStyle/>
          <a:p>
            <a:fld id="{61FAA88C-B4A9-4BA7-8AA2-E86621CF8B5D}" type="datetimeFigureOut">
              <a:rPr lang="en-IN" smtClean="0"/>
              <a:t>04-12-2025</a:t>
            </a:fld>
            <a:endParaRPr lang="en-IN"/>
          </a:p>
        </p:txBody>
      </p:sp>
      <p:sp>
        <p:nvSpPr>
          <p:cNvPr id="6" name="Footer Placeholder 5">
            <a:extLst>
              <a:ext uri="{FF2B5EF4-FFF2-40B4-BE49-F238E27FC236}">
                <a16:creationId xmlns:a16="http://schemas.microsoft.com/office/drawing/2014/main" id="{EB22BA9E-53AF-0B65-13BD-FE5D35F87E8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60677A2D-4B67-FA49-D102-9C9DEC6000A3}"/>
              </a:ext>
            </a:extLst>
          </p:cNvPr>
          <p:cNvSpPr>
            <a:spLocks noGrp="1"/>
          </p:cNvSpPr>
          <p:nvPr>
            <p:ph type="sldNum" sz="quarter" idx="12"/>
          </p:nvPr>
        </p:nvSpPr>
        <p:spPr/>
        <p:txBody>
          <a:bodyPr/>
          <a:lstStyle/>
          <a:p>
            <a:fld id="{4D5F5965-F2C7-4F27-BDAA-FDE0DC5A3BA8}" type="slidenum">
              <a:rPr lang="en-IN" smtClean="0"/>
              <a:t>‹#›</a:t>
            </a:fld>
            <a:endParaRPr lang="en-IN"/>
          </a:p>
        </p:txBody>
      </p:sp>
    </p:spTree>
    <p:extLst>
      <p:ext uri="{BB962C8B-B14F-4D97-AF65-F5344CB8AC3E}">
        <p14:creationId xmlns:p14="http://schemas.microsoft.com/office/powerpoint/2010/main" val="3812028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20B98-B513-09C3-1304-16C74A7EE553}"/>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7330B038-F0F0-AC19-4586-26F70073680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B52CAB9-EC42-0158-2592-629E4C60759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868E81B4-5D52-EB43-0FF0-873B81D7B09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EEA95E1-6744-D6A5-5961-6E611C48431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878C0EFD-2B54-30D4-5936-D4519D67DEB7}"/>
              </a:ext>
            </a:extLst>
          </p:cNvPr>
          <p:cNvSpPr>
            <a:spLocks noGrp="1"/>
          </p:cNvSpPr>
          <p:nvPr>
            <p:ph type="dt" sz="half" idx="10"/>
          </p:nvPr>
        </p:nvSpPr>
        <p:spPr/>
        <p:txBody>
          <a:bodyPr/>
          <a:lstStyle/>
          <a:p>
            <a:fld id="{61FAA88C-B4A9-4BA7-8AA2-E86621CF8B5D}" type="datetimeFigureOut">
              <a:rPr lang="en-IN" smtClean="0"/>
              <a:t>04-12-2025</a:t>
            </a:fld>
            <a:endParaRPr lang="en-IN"/>
          </a:p>
        </p:txBody>
      </p:sp>
      <p:sp>
        <p:nvSpPr>
          <p:cNvPr id="8" name="Footer Placeholder 7">
            <a:extLst>
              <a:ext uri="{FF2B5EF4-FFF2-40B4-BE49-F238E27FC236}">
                <a16:creationId xmlns:a16="http://schemas.microsoft.com/office/drawing/2014/main" id="{B877F9C7-3707-2EDA-CDA5-A96EAEED90E3}"/>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DD7027B4-6351-FCDB-85A4-98FED439ECBB}"/>
              </a:ext>
            </a:extLst>
          </p:cNvPr>
          <p:cNvSpPr>
            <a:spLocks noGrp="1"/>
          </p:cNvSpPr>
          <p:nvPr>
            <p:ph type="sldNum" sz="quarter" idx="12"/>
          </p:nvPr>
        </p:nvSpPr>
        <p:spPr/>
        <p:txBody>
          <a:bodyPr/>
          <a:lstStyle/>
          <a:p>
            <a:fld id="{4D5F5965-F2C7-4F27-BDAA-FDE0DC5A3BA8}" type="slidenum">
              <a:rPr lang="en-IN" smtClean="0"/>
              <a:t>‹#›</a:t>
            </a:fld>
            <a:endParaRPr lang="en-IN"/>
          </a:p>
        </p:txBody>
      </p:sp>
    </p:spTree>
    <p:extLst>
      <p:ext uri="{BB962C8B-B14F-4D97-AF65-F5344CB8AC3E}">
        <p14:creationId xmlns:p14="http://schemas.microsoft.com/office/powerpoint/2010/main" val="2423841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75401-B1DF-5B3F-926B-0BBBBCB4AA4E}"/>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C800A162-6599-8C1B-D383-558D5B99CA43}"/>
              </a:ext>
            </a:extLst>
          </p:cNvPr>
          <p:cNvSpPr>
            <a:spLocks noGrp="1"/>
          </p:cNvSpPr>
          <p:nvPr>
            <p:ph type="dt" sz="half" idx="10"/>
          </p:nvPr>
        </p:nvSpPr>
        <p:spPr/>
        <p:txBody>
          <a:bodyPr/>
          <a:lstStyle/>
          <a:p>
            <a:fld id="{61FAA88C-B4A9-4BA7-8AA2-E86621CF8B5D}" type="datetimeFigureOut">
              <a:rPr lang="en-IN" smtClean="0"/>
              <a:t>04-12-2025</a:t>
            </a:fld>
            <a:endParaRPr lang="en-IN"/>
          </a:p>
        </p:txBody>
      </p:sp>
      <p:sp>
        <p:nvSpPr>
          <p:cNvPr id="4" name="Footer Placeholder 3">
            <a:extLst>
              <a:ext uri="{FF2B5EF4-FFF2-40B4-BE49-F238E27FC236}">
                <a16:creationId xmlns:a16="http://schemas.microsoft.com/office/drawing/2014/main" id="{A9236EB7-1F3D-506A-4897-97B312745DCD}"/>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464EB440-9C5A-9984-70D1-B32BF27D7A33}"/>
              </a:ext>
            </a:extLst>
          </p:cNvPr>
          <p:cNvSpPr>
            <a:spLocks noGrp="1"/>
          </p:cNvSpPr>
          <p:nvPr>
            <p:ph type="sldNum" sz="quarter" idx="12"/>
          </p:nvPr>
        </p:nvSpPr>
        <p:spPr/>
        <p:txBody>
          <a:bodyPr/>
          <a:lstStyle/>
          <a:p>
            <a:fld id="{4D5F5965-F2C7-4F27-BDAA-FDE0DC5A3BA8}" type="slidenum">
              <a:rPr lang="en-IN" smtClean="0"/>
              <a:t>‹#›</a:t>
            </a:fld>
            <a:endParaRPr lang="en-IN"/>
          </a:p>
        </p:txBody>
      </p:sp>
    </p:spTree>
    <p:extLst>
      <p:ext uri="{BB962C8B-B14F-4D97-AF65-F5344CB8AC3E}">
        <p14:creationId xmlns:p14="http://schemas.microsoft.com/office/powerpoint/2010/main" val="791027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31E3A2-C12B-8E28-6C65-52214551215E}"/>
              </a:ext>
            </a:extLst>
          </p:cNvPr>
          <p:cNvSpPr>
            <a:spLocks noGrp="1"/>
          </p:cNvSpPr>
          <p:nvPr>
            <p:ph type="dt" sz="half" idx="10"/>
          </p:nvPr>
        </p:nvSpPr>
        <p:spPr/>
        <p:txBody>
          <a:bodyPr/>
          <a:lstStyle/>
          <a:p>
            <a:fld id="{61FAA88C-B4A9-4BA7-8AA2-E86621CF8B5D}" type="datetimeFigureOut">
              <a:rPr lang="en-IN" smtClean="0"/>
              <a:t>04-12-2025</a:t>
            </a:fld>
            <a:endParaRPr lang="en-IN"/>
          </a:p>
        </p:txBody>
      </p:sp>
      <p:sp>
        <p:nvSpPr>
          <p:cNvPr id="3" name="Footer Placeholder 2">
            <a:extLst>
              <a:ext uri="{FF2B5EF4-FFF2-40B4-BE49-F238E27FC236}">
                <a16:creationId xmlns:a16="http://schemas.microsoft.com/office/drawing/2014/main" id="{B29DEFF2-F55C-6569-84F5-6983E0BE0235}"/>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B54E5D6A-1A19-1E18-D809-99B09A7A0745}"/>
              </a:ext>
            </a:extLst>
          </p:cNvPr>
          <p:cNvSpPr>
            <a:spLocks noGrp="1"/>
          </p:cNvSpPr>
          <p:nvPr>
            <p:ph type="sldNum" sz="quarter" idx="12"/>
          </p:nvPr>
        </p:nvSpPr>
        <p:spPr/>
        <p:txBody>
          <a:bodyPr/>
          <a:lstStyle/>
          <a:p>
            <a:fld id="{4D5F5965-F2C7-4F27-BDAA-FDE0DC5A3BA8}" type="slidenum">
              <a:rPr lang="en-IN" smtClean="0"/>
              <a:t>‹#›</a:t>
            </a:fld>
            <a:endParaRPr lang="en-IN"/>
          </a:p>
        </p:txBody>
      </p:sp>
    </p:spTree>
    <p:extLst>
      <p:ext uri="{BB962C8B-B14F-4D97-AF65-F5344CB8AC3E}">
        <p14:creationId xmlns:p14="http://schemas.microsoft.com/office/powerpoint/2010/main" val="2853973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0692D-1BD7-E4CD-ED15-A4DD8134812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B588DA01-5460-9402-D0E8-86CF685B14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4F108506-4473-C845-40A6-46973FE7AE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849F41-030A-45AE-D313-D4B021FAF30F}"/>
              </a:ext>
            </a:extLst>
          </p:cNvPr>
          <p:cNvSpPr>
            <a:spLocks noGrp="1"/>
          </p:cNvSpPr>
          <p:nvPr>
            <p:ph type="dt" sz="half" idx="10"/>
          </p:nvPr>
        </p:nvSpPr>
        <p:spPr/>
        <p:txBody>
          <a:bodyPr/>
          <a:lstStyle/>
          <a:p>
            <a:fld id="{61FAA88C-B4A9-4BA7-8AA2-E86621CF8B5D}" type="datetimeFigureOut">
              <a:rPr lang="en-IN" smtClean="0"/>
              <a:t>04-12-2025</a:t>
            </a:fld>
            <a:endParaRPr lang="en-IN"/>
          </a:p>
        </p:txBody>
      </p:sp>
      <p:sp>
        <p:nvSpPr>
          <p:cNvPr id="6" name="Footer Placeholder 5">
            <a:extLst>
              <a:ext uri="{FF2B5EF4-FFF2-40B4-BE49-F238E27FC236}">
                <a16:creationId xmlns:a16="http://schemas.microsoft.com/office/drawing/2014/main" id="{A020AE73-2CCD-9DCD-CE99-D4AB5E0F1AD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B3715A2-A009-B2C7-3C23-62C6F80C7A36}"/>
              </a:ext>
            </a:extLst>
          </p:cNvPr>
          <p:cNvSpPr>
            <a:spLocks noGrp="1"/>
          </p:cNvSpPr>
          <p:nvPr>
            <p:ph type="sldNum" sz="quarter" idx="12"/>
          </p:nvPr>
        </p:nvSpPr>
        <p:spPr/>
        <p:txBody>
          <a:bodyPr/>
          <a:lstStyle/>
          <a:p>
            <a:fld id="{4D5F5965-F2C7-4F27-BDAA-FDE0DC5A3BA8}" type="slidenum">
              <a:rPr lang="en-IN" smtClean="0"/>
              <a:t>‹#›</a:t>
            </a:fld>
            <a:endParaRPr lang="en-IN"/>
          </a:p>
        </p:txBody>
      </p:sp>
    </p:spTree>
    <p:extLst>
      <p:ext uri="{BB962C8B-B14F-4D97-AF65-F5344CB8AC3E}">
        <p14:creationId xmlns:p14="http://schemas.microsoft.com/office/powerpoint/2010/main" val="3392330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13EB8-D1E1-8AEC-C0E0-C570457995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B8A55F4E-AF14-9055-BD7C-0A62574FADC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IN"/>
          </a:p>
        </p:txBody>
      </p:sp>
      <p:sp>
        <p:nvSpPr>
          <p:cNvPr id="4" name="Text Placeholder 3">
            <a:extLst>
              <a:ext uri="{FF2B5EF4-FFF2-40B4-BE49-F238E27FC236}">
                <a16:creationId xmlns:a16="http://schemas.microsoft.com/office/drawing/2014/main" id="{48C1736C-377C-5A51-99CC-9F38EB39AC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AE85679-611B-E241-B148-7E69CCA7E173}"/>
              </a:ext>
            </a:extLst>
          </p:cNvPr>
          <p:cNvSpPr>
            <a:spLocks noGrp="1"/>
          </p:cNvSpPr>
          <p:nvPr>
            <p:ph type="dt" sz="half" idx="10"/>
          </p:nvPr>
        </p:nvSpPr>
        <p:spPr/>
        <p:txBody>
          <a:bodyPr/>
          <a:lstStyle/>
          <a:p>
            <a:fld id="{61FAA88C-B4A9-4BA7-8AA2-E86621CF8B5D}" type="datetimeFigureOut">
              <a:rPr lang="en-IN" smtClean="0"/>
              <a:t>04-12-2025</a:t>
            </a:fld>
            <a:endParaRPr lang="en-IN"/>
          </a:p>
        </p:txBody>
      </p:sp>
      <p:sp>
        <p:nvSpPr>
          <p:cNvPr id="6" name="Footer Placeholder 5">
            <a:extLst>
              <a:ext uri="{FF2B5EF4-FFF2-40B4-BE49-F238E27FC236}">
                <a16:creationId xmlns:a16="http://schemas.microsoft.com/office/drawing/2014/main" id="{A327ED9E-2808-AFFE-5D61-2E8974DD6DE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AA7457E-E616-9298-7FA5-45686677A585}"/>
              </a:ext>
            </a:extLst>
          </p:cNvPr>
          <p:cNvSpPr>
            <a:spLocks noGrp="1"/>
          </p:cNvSpPr>
          <p:nvPr>
            <p:ph type="sldNum" sz="quarter" idx="12"/>
          </p:nvPr>
        </p:nvSpPr>
        <p:spPr/>
        <p:txBody>
          <a:bodyPr/>
          <a:lstStyle/>
          <a:p>
            <a:fld id="{4D5F5965-F2C7-4F27-BDAA-FDE0DC5A3BA8}" type="slidenum">
              <a:rPr lang="en-IN" smtClean="0"/>
              <a:t>‹#›</a:t>
            </a:fld>
            <a:endParaRPr lang="en-IN"/>
          </a:p>
        </p:txBody>
      </p:sp>
    </p:spTree>
    <p:extLst>
      <p:ext uri="{BB962C8B-B14F-4D97-AF65-F5344CB8AC3E}">
        <p14:creationId xmlns:p14="http://schemas.microsoft.com/office/powerpoint/2010/main" val="323839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43A2985-6D08-2069-5685-B85E676AE5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603B7D03-51BE-633A-0880-65DCCC2D755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3803E5A-F397-D874-A722-8735A567405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FAA88C-B4A9-4BA7-8AA2-E86621CF8B5D}" type="datetimeFigureOut">
              <a:rPr lang="en-IN" smtClean="0"/>
              <a:t>04-12-2025</a:t>
            </a:fld>
            <a:endParaRPr lang="en-IN"/>
          </a:p>
        </p:txBody>
      </p:sp>
      <p:sp>
        <p:nvSpPr>
          <p:cNvPr id="5" name="Footer Placeholder 4">
            <a:extLst>
              <a:ext uri="{FF2B5EF4-FFF2-40B4-BE49-F238E27FC236}">
                <a16:creationId xmlns:a16="http://schemas.microsoft.com/office/drawing/2014/main" id="{AD39AAD0-CD8A-62E6-C2F1-0C70FDA4AC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2445202B-E4D7-487D-338A-3F3114771CF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5F5965-F2C7-4F27-BDAA-FDE0DC5A3BA8}" type="slidenum">
              <a:rPr lang="en-IN" smtClean="0"/>
              <a:t>‹#›</a:t>
            </a:fld>
            <a:endParaRPr lang="en-IN"/>
          </a:p>
        </p:txBody>
      </p:sp>
      <p:pic>
        <p:nvPicPr>
          <p:cNvPr id="8" name="Picture 7">
            <a:extLst>
              <a:ext uri="{FF2B5EF4-FFF2-40B4-BE49-F238E27FC236}">
                <a16:creationId xmlns:a16="http://schemas.microsoft.com/office/drawing/2014/main" id="{13B6F692-6777-25A2-32AE-8828752400B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1276350"/>
          </a:xfrm>
          <a:prstGeom prst="rect">
            <a:avLst/>
          </a:prstGeom>
        </p:spPr>
      </p:pic>
    </p:spTree>
    <p:extLst>
      <p:ext uri="{BB962C8B-B14F-4D97-AF65-F5344CB8AC3E}">
        <p14:creationId xmlns:p14="http://schemas.microsoft.com/office/powerpoint/2010/main" val="4016200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62A3123-8FB6-6E88-E243-67B8649403E4}"/>
              </a:ext>
            </a:extLst>
          </p:cNvPr>
          <p:cNvSpPr>
            <a:spLocks noGrp="1"/>
          </p:cNvSpPr>
          <p:nvPr>
            <p:ph type="subTitle" idx="1"/>
          </p:nvPr>
        </p:nvSpPr>
        <p:spPr>
          <a:xfrm>
            <a:off x="1097280" y="1723615"/>
            <a:ext cx="9997440" cy="4876800"/>
          </a:xfrm>
        </p:spPr>
        <p:txBody>
          <a:bodyPr>
            <a:normAutofit lnSpcReduction="10000"/>
          </a:bodyPr>
          <a:lstStyle/>
          <a:p>
            <a:r>
              <a:rPr lang="en-US" sz="2600" b="1" dirty="0">
                <a:latin typeface="Times New Roman" panose="02020603050405020304" pitchFamily="18" charset="0"/>
                <a:cs typeface="Times New Roman" panose="02020603050405020304" pitchFamily="18" charset="0"/>
              </a:rPr>
              <a:t>MANAGEMENT &amp;</a:t>
            </a:r>
          </a:p>
          <a:p>
            <a:r>
              <a:rPr lang="en-US" sz="2600" b="1" dirty="0">
                <a:latin typeface="Times New Roman" panose="02020603050405020304" pitchFamily="18" charset="0"/>
                <a:cs typeface="Times New Roman" panose="02020603050405020304" pitchFamily="18" charset="0"/>
              </a:rPr>
              <a:t> ORGANISATIONAL BEHAVIOUR</a:t>
            </a:r>
          </a:p>
          <a:p>
            <a:endParaRPr lang="en-US" b="1" dirty="0">
              <a:latin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cs typeface="Times New Roman" panose="02020603050405020304" pitchFamily="18" charset="0"/>
              </a:rPr>
              <a:t>SUBJECT CODE – MBA101</a:t>
            </a:r>
          </a:p>
          <a:p>
            <a:endParaRPr lang="en-US" sz="2600" b="1" dirty="0">
              <a:latin typeface="Times New Roman" panose="02020603050405020304" pitchFamily="18" charset="0"/>
              <a:cs typeface="Times New Roman" panose="02020603050405020304" pitchFamily="18" charset="0"/>
            </a:endParaRPr>
          </a:p>
          <a:p>
            <a:r>
              <a:rPr lang="en-US" sz="2600" b="1" dirty="0">
                <a:latin typeface="Times New Roman" panose="02020603050405020304" pitchFamily="18" charset="0"/>
                <a:cs typeface="Times New Roman" panose="02020603050405020304" pitchFamily="18" charset="0"/>
              </a:rPr>
              <a:t>MODULE-1 </a:t>
            </a:r>
          </a:p>
          <a:p>
            <a:r>
              <a:rPr lang="en-US" sz="2600" b="1" dirty="0">
                <a:latin typeface="Times New Roman" panose="02020603050405020304" pitchFamily="18" charset="0"/>
                <a:cs typeface="Times New Roman" panose="02020603050405020304" pitchFamily="18" charset="0"/>
              </a:rPr>
              <a:t>INTRODUCTION TO MANAGEMENT</a:t>
            </a:r>
          </a:p>
          <a:p>
            <a:pPr>
              <a:lnSpc>
                <a:spcPct val="100000"/>
              </a:lnSpc>
            </a:pPr>
            <a:endParaRPr lang="en-US" b="1" dirty="0">
              <a:latin typeface="Times New Roman" panose="02020603050405020304" pitchFamily="18" charset="0"/>
              <a:cs typeface="Times New Roman" panose="02020603050405020304" pitchFamily="18" charset="0"/>
            </a:endParaRPr>
          </a:p>
          <a:p>
            <a:pPr>
              <a:lnSpc>
                <a:spcPct val="100000"/>
              </a:lnSpc>
            </a:pPr>
            <a:r>
              <a:rPr lang="en-US" b="1" dirty="0">
                <a:latin typeface="Times New Roman" panose="02020603050405020304" pitchFamily="18" charset="0"/>
                <a:cs typeface="Times New Roman" panose="02020603050405020304" pitchFamily="18" charset="0"/>
              </a:rPr>
              <a:t>BY</a:t>
            </a:r>
          </a:p>
          <a:p>
            <a:pPr>
              <a:lnSpc>
                <a:spcPct val="100000"/>
              </a:lnSpc>
            </a:pPr>
            <a:r>
              <a:rPr lang="en-US" b="1" dirty="0">
                <a:latin typeface="Times New Roman" panose="02020603050405020304" pitchFamily="18" charset="0"/>
                <a:cs typeface="Times New Roman" panose="02020603050405020304" pitchFamily="18" charset="0"/>
              </a:rPr>
              <a:t>PALLAVI</a:t>
            </a:r>
          </a:p>
          <a:p>
            <a:pPr>
              <a:lnSpc>
                <a:spcPct val="100000"/>
              </a:lnSpc>
            </a:pPr>
            <a:r>
              <a:rPr lang="en-US" b="1" dirty="0">
                <a:latin typeface="Times New Roman" panose="02020603050405020304" pitchFamily="18" charset="0"/>
                <a:cs typeface="Times New Roman" panose="02020603050405020304" pitchFamily="18" charset="0"/>
              </a:rPr>
              <a:t>ASSISTANT PROFESSOR</a:t>
            </a:r>
          </a:p>
          <a:p>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09447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F80F854-8C81-54BF-B1A4-3C83DDD06DAA}"/>
              </a:ext>
            </a:extLst>
          </p:cNvPr>
          <p:cNvSpPr>
            <a:spLocks noGrp="1"/>
          </p:cNvSpPr>
          <p:nvPr>
            <p:ph idx="1"/>
          </p:nvPr>
        </p:nvSpPr>
        <p:spPr>
          <a:xfrm>
            <a:off x="411480" y="1310640"/>
            <a:ext cx="11369040" cy="5120640"/>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DIFFERENCE BETWEEN MANAGEMENT AND ADMINISTRATION</a:t>
            </a:r>
          </a:p>
          <a:p>
            <a:pPr marL="0" indent="0">
              <a:buNone/>
            </a:pPr>
            <a:endParaRPr lang="en-IN" sz="2400" b="1" dirty="0">
              <a:latin typeface="Times New Roman" panose="02020603050405020304" pitchFamily="18" charset="0"/>
              <a:cs typeface="Times New Roman" panose="02020603050405020304" pitchFamily="18" charset="0"/>
            </a:endParaRPr>
          </a:p>
        </p:txBody>
      </p:sp>
      <p:graphicFrame>
        <p:nvGraphicFramePr>
          <p:cNvPr id="6" name="Table 5">
            <a:extLst>
              <a:ext uri="{FF2B5EF4-FFF2-40B4-BE49-F238E27FC236}">
                <a16:creationId xmlns:a16="http://schemas.microsoft.com/office/drawing/2014/main" id="{01B26ECA-55B3-69D9-4800-08359D0741C8}"/>
              </a:ext>
            </a:extLst>
          </p:cNvPr>
          <p:cNvGraphicFramePr>
            <a:graphicFrameLocks noGrp="1"/>
          </p:cNvGraphicFramePr>
          <p:nvPr>
            <p:extLst>
              <p:ext uri="{D42A27DB-BD31-4B8C-83A1-F6EECF244321}">
                <p14:modId xmlns:p14="http://schemas.microsoft.com/office/powerpoint/2010/main" val="287726079"/>
              </p:ext>
            </p:extLst>
          </p:nvPr>
        </p:nvGraphicFramePr>
        <p:xfrm>
          <a:off x="143510" y="1798320"/>
          <a:ext cx="11904980" cy="4837596"/>
        </p:xfrm>
        <a:graphic>
          <a:graphicData uri="http://schemas.openxmlformats.org/drawingml/2006/table">
            <a:tbl>
              <a:tblPr firstRow="1" bandRow="1">
                <a:tableStyleId>{5940675A-B579-460E-94D1-54222C63F5DA}</a:tableStyleId>
              </a:tblPr>
              <a:tblGrid>
                <a:gridCol w="2223770">
                  <a:extLst>
                    <a:ext uri="{9D8B030D-6E8A-4147-A177-3AD203B41FA5}">
                      <a16:colId xmlns:a16="http://schemas.microsoft.com/office/drawing/2014/main" val="2080191562"/>
                    </a:ext>
                  </a:extLst>
                </a:gridCol>
                <a:gridCol w="4886960">
                  <a:extLst>
                    <a:ext uri="{9D8B030D-6E8A-4147-A177-3AD203B41FA5}">
                      <a16:colId xmlns:a16="http://schemas.microsoft.com/office/drawing/2014/main" val="3413647722"/>
                    </a:ext>
                  </a:extLst>
                </a:gridCol>
                <a:gridCol w="4794250">
                  <a:extLst>
                    <a:ext uri="{9D8B030D-6E8A-4147-A177-3AD203B41FA5}">
                      <a16:colId xmlns:a16="http://schemas.microsoft.com/office/drawing/2014/main" val="273691496"/>
                    </a:ext>
                  </a:extLst>
                </a:gridCol>
              </a:tblGrid>
              <a:tr h="343765">
                <a:tc>
                  <a:txBody>
                    <a:bodyPr/>
                    <a:lstStyle/>
                    <a:p>
                      <a:pPr algn="ctr"/>
                      <a:r>
                        <a:rPr lang="en-US" dirty="0">
                          <a:latin typeface="Times New Roman" panose="02020603050405020304" pitchFamily="18" charset="0"/>
                          <a:cs typeface="Times New Roman" panose="02020603050405020304" pitchFamily="18" charset="0"/>
                        </a:rPr>
                        <a:t>Basis of distinction</a:t>
                      </a:r>
                      <a:endParaRPr lang="en-IN" i="0" dirty="0">
                        <a:latin typeface="Times New Roman" panose="02020603050405020304" pitchFamily="18" charset="0"/>
                        <a:cs typeface="Times New Roman" panose="02020603050405020304" pitchFamily="18" charset="0"/>
                      </a:endParaRPr>
                    </a:p>
                  </a:txBody>
                  <a:tcPr/>
                </a:tc>
                <a:tc>
                  <a:txBody>
                    <a:bodyPr/>
                    <a:lstStyle/>
                    <a:p>
                      <a:pPr algn="ctr"/>
                      <a:r>
                        <a:rPr lang="en-US" dirty="0">
                          <a:latin typeface="Times New Roman" panose="02020603050405020304" pitchFamily="18" charset="0"/>
                          <a:cs typeface="Times New Roman" panose="02020603050405020304" pitchFamily="18" charset="0"/>
                        </a:rPr>
                        <a:t>Management </a:t>
                      </a:r>
                      <a:endParaRPr lang="en-IN" i="0" dirty="0">
                        <a:latin typeface="Times New Roman" panose="02020603050405020304" pitchFamily="18" charset="0"/>
                        <a:cs typeface="Times New Roman" panose="02020603050405020304" pitchFamily="18" charset="0"/>
                      </a:endParaRPr>
                    </a:p>
                  </a:txBody>
                  <a:tcPr/>
                </a:tc>
                <a:tc>
                  <a:txBody>
                    <a:bodyPr/>
                    <a:lstStyle/>
                    <a:p>
                      <a:pPr algn="ctr"/>
                      <a:r>
                        <a:rPr lang="en-US" dirty="0">
                          <a:latin typeface="Times New Roman" panose="02020603050405020304" pitchFamily="18" charset="0"/>
                          <a:cs typeface="Times New Roman" panose="02020603050405020304" pitchFamily="18" charset="0"/>
                        </a:rPr>
                        <a:t>Administration</a:t>
                      </a:r>
                      <a:endParaRPr lang="en-IN" i="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49265487"/>
                  </a:ext>
                </a:extLst>
              </a:tr>
              <a:tr h="416560">
                <a:tc>
                  <a:txBody>
                    <a:bodyPr/>
                    <a:lstStyle/>
                    <a:p>
                      <a:pPr marL="342900" indent="-342900" algn="l">
                        <a:buAutoNum type="arabicPeriod"/>
                      </a:pPr>
                      <a:r>
                        <a:rPr lang="en-US" dirty="0">
                          <a:latin typeface="Times New Roman" panose="02020603050405020304" pitchFamily="18" charset="0"/>
                          <a:cs typeface="Times New Roman" panose="02020603050405020304" pitchFamily="18" charset="0"/>
                        </a:rPr>
                        <a:t>Nature</a:t>
                      </a:r>
                      <a:endParaRPr lang="en-US" i="0"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It is a doing or executive function.</a:t>
                      </a:r>
                      <a:endParaRPr lang="en-IN" i="0"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It is a thinking or determinative function.</a:t>
                      </a:r>
                      <a:endParaRPr lang="en-IN" i="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061820049"/>
                  </a:ext>
                </a:extLst>
              </a:tr>
              <a:tr h="548401">
                <a:tc>
                  <a:txBody>
                    <a:bodyPr/>
                    <a:lstStyle/>
                    <a:p>
                      <a:r>
                        <a:rPr lang="en-US" dirty="0">
                          <a:latin typeface="Times New Roman" panose="02020603050405020304" pitchFamily="18" charset="0"/>
                          <a:cs typeface="Times New Roman" panose="02020603050405020304" pitchFamily="18" charset="0"/>
                        </a:rPr>
                        <a:t>2. Type of work</a:t>
                      </a:r>
                      <a:endParaRPr lang="en-IN" i="0"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Concerned with executing and implementing policies and plans made by the administration.</a:t>
                      </a:r>
                      <a:endParaRPr lang="en-IN" i="0"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Concerned with formulating policies, objectives, and strategies for the organization.</a:t>
                      </a:r>
                      <a:endParaRPr lang="en-IN" i="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655370251"/>
                  </a:ext>
                </a:extLst>
              </a:tr>
              <a:tr h="946555">
                <a:tc>
                  <a:txBody>
                    <a:bodyPr/>
                    <a:lstStyle/>
                    <a:p>
                      <a:r>
                        <a:rPr lang="en-US" dirty="0">
                          <a:latin typeface="Times New Roman" panose="02020603050405020304" pitchFamily="18" charset="0"/>
                          <a:cs typeface="Times New Roman" panose="02020603050405020304" pitchFamily="18" charset="0"/>
                        </a:rPr>
                        <a:t>3. Direction of human efforts</a:t>
                      </a:r>
                      <a:endParaRPr lang="en-IN" i="0"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Actively directs and supervises human efforts to achieve organizational goals.</a:t>
                      </a:r>
                      <a:endParaRPr lang="en-IN" i="0"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Does not directly guide human efforts but provides the framework within which management operates.</a:t>
                      </a:r>
                      <a:endParaRPr lang="en-IN" i="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63695791"/>
                  </a:ext>
                </a:extLst>
              </a:tr>
              <a:tr h="548401">
                <a:tc>
                  <a:txBody>
                    <a:bodyPr/>
                    <a:lstStyle/>
                    <a:p>
                      <a:r>
                        <a:rPr lang="en-US" dirty="0">
                          <a:latin typeface="Times New Roman" panose="02020603050405020304" pitchFamily="18" charset="0"/>
                          <a:cs typeface="Times New Roman" panose="02020603050405020304" pitchFamily="18" charset="0"/>
                        </a:rPr>
                        <a:t>4.  Main functions</a:t>
                      </a:r>
                      <a:endParaRPr lang="en-IN" i="0"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Controlling and motivating are its main functions.</a:t>
                      </a:r>
                      <a:endParaRPr lang="en-IN" i="0"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Planning and organizing are its main functions.</a:t>
                      </a:r>
                      <a:endParaRPr lang="en-IN" i="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034597242"/>
                  </a:ext>
                </a:extLst>
              </a:tr>
              <a:tr h="548401">
                <a:tc>
                  <a:txBody>
                    <a:bodyPr/>
                    <a:lstStyle/>
                    <a:p>
                      <a:r>
                        <a:rPr lang="en-US" dirty="0">
                          <a:latin typeface="Times New Roman" panose="02020603050405020304" pitchFamily="18" charset="0"/>
                          <a:cs typeface="Times New Roman" panose="02020603050405020304" pitchFamily="18" charset="0"/>
                        </a:rPr>
                        <a:t>5. Managerial level</a:t>
                      </a:r>
                      <a:endParaRPr lang="en-IN" i="0"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It includes middle and lower-level management such as managing director, general manager </a:t>
                      </a:r>
                      <a:r>
                        <a:rPr lang="en-US" dirty="0" err="1">
                          <a:latin typeface="Times New Roman" panose="02020603050405020304" pitchFamily="18" charset="0"/>
                          <a:cs typeface="Times New Roman" panose="02020603050405020304" pitchFamily="18" charset="0"/>
                        </a:rPr>
                        <a:t>etc</a:t>
                      </a:r>
                      <a:endParaRPr lang="en-IN" i="0"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It includes top level management such as board of directors.</a:t>
                      </a:r>
                      <a:endParaRPr lang="en-IN" i="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397852468"/>
                  </a:ext>
                </a:extLst>
              </a:tr>
              <a:tr h="548401">
                <a:tc>
                  <a:txBody>
                    <a:bodyPr/>
                    <a:lstStyle/>
                    <a:p>
                      <a:r>
                        <a:rPr lang="en-US" dirty="0">
                          <a:latin typeface="Times New Roman" panose="02020603050405020304" pitchFamily="18" charset="0"/>
                          <a:cs typeface="Times New Roman" panose="02020603050405020304" pitchFamily="18" charset="0"/>
                        </a:rPr>
                        <a:t>6. influence</a:t>
                      </a:r>
                      <a:endParaRPr lang="en-IN" i="0"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Decisions are influenced by internal policies and objectives set by the administration.</a:t>
                      </a:r>
                      <a:endParaRPr lang="en-IN" i="0"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Decisions are influenced by external factors such as laws, public opinion, and market conditions.</a:t>
                      </a:r>
                      <a:endParaRPr lang="en-IN" i="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644629001"/>
                  </a:ext>
                </a:extLst>
              </a:tr>
              <a:tr h="548401">
                <a:tc>
                  <a:txBody>
                    <a:bodyPr/>
                    <a:lstStyle/>
                    <a:p>
                      <a:r>
                        <a:rPr lang="en-US" dirty="0">
                          <a:latin typeface="Times New Roman" panose="02020603050405020304" pitchFamily="18" charset="0"/>
                          <a:cs typeface="Times New Roman" panose="02020603050405020304" pitchFamily="18" charset="0"/>
                        </a:rPr>
                        <a:t>7. Skill required</a:t>
                      </a:r>
                      <a:endParaRPr lang="en-IN" i="0"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Requires human and technical skills to manage people and operations efficiently.</a:t>
                      </a:r>
                      <a:endParaRPr lang="en-IN" i="0" dirty="0">
                        <a:latin typeface="Times New Roman" panose="02020603050405020304" pitchFamily="18" charset="0"/>
                        <a:cs typeface="Times New Roman" panose="02020603050405020304" pitchFamily="18" charset="0"/>
                      </a:endParaRPr>
                    </a:p>
                  </a:txBody>
                  <a:tcPr/>
                </a:tc>
                <a:tc>
                  <a:txBody>
                    <a:bodyPr/>
                    <a:lstStyle/>
                    <a:p>
                      <a:r>
                        <a:rPr lang="en-US" dirty="0">
                          <a:latin typeface="Times New Roman" panose="02020603050405020304" pitchFamily="18" charset="0"/>
                          <a:cs typeface="Times New Roman" panose="02020603050405020304" pitchFamily="18" charset="0"/>
                        </a:rPr>
                        <a:t>Requires human and conceptual skills to plan policies and make strategic decisions.</a:t>
                      </a:r>
                      <a:endParaRPr lang="en-IN" i="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75716446"/>
                  </a:ext>
                </a:extLst>
              </a:tr>
            </a:tbl>
          </a:graphicData>
        </a:graphic>
      </p:graphicFrame>
    </p:spTree>
    <p:extLst>
      <p:ext uri="{BB962C8B-B14F-4D97-AF65-F5344CB8AC3E}">
        <p14:creationId xmlns:p14="http://schemas.microsoft.com/office/powerpoint/2010/main" val="17798371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9185153-4D1B-15AD-9DC4-A1AC3C9DD603}"/>
              </a:ext>
            </a:extLst>
          </p:cNvPr>
          <p:cNvSpPr>
            <a:spLocks noGrp="1"/>
          </p:cNvSpPr>
          <p:nvPr>
            <p:ph idx="1"/>
          </p:nvPr>
        </p:nvSpPr>
        <p:spPr>
          <a:xfrm>
            <a:off x="277091" y="1440873"/>
            <a:ext cx="11545454" cy="518160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LEVELS </a:t>
            </a:r>
            <a:r>
              <a:rPr lang="en-US" sz="2400" b="1">
                <a:latin typeface="Times New Roman" panose="02020603050405020304" pitchFamily="18" charset="0"/>
                <a:cs typeface="Times New Roman" panose="02020603050405020304" pitchFamily="18" charset="0"/>
              </a:rPr>
              <a:t>OF MANAGEMENT</a:t>
            </a:r>
          </a:p>
          <a:p>
            <a:pPr marL="0" indent="0">
              <a:buNone/>
            </a:pPr>
            <a:endParaRPr lang="en-IN" sz="2400" b="1" dirty="0">
              <a:latin typeface="Times New Roman" panose="02020603050405020304" pitchFamily="18" charset="0"/>
              <a:cs typeface="Times New Roman" panose="02020603050405020304" pitchFamily="18" charset="0"/>
            </a:endParaRPr>
          </a:p>
        </p:txBody>
      </p:sp>
      <p:sp>
        <p:nvSpPr>
          <p:cNvPr id="4" name="Isosceles Triangle 3">
            <a:extLst>
              <a:ext uri="{FF2B5EF4-FFF2-40B4-BE49-F238E27FC236}">
                <a16:creationId xmlns:a16="http://schemas.microsoft.com/office/drawing/2014/main" id="{8A44517E-FEE4-B663-B640-147D8ADD5624}"/>
              </a:ext>
            </a:extLst>
          </p:cNvPr>
          <p:cNvSpPr/>
          <p:nvPr/>
        </p:nvSpPr>
        <p:spPr>
          <a:xfrm>
            <a:off x="2499794" y="1705086"/>
            <a:ext cx="7100047" cy="4750642"/>
          </a:xfrm>
          <a:prstGeom prst="triangl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b="1" dirty="0"/>
              <a:t>TOP</a:t>
            </a:r>
          </a:p>
          <a:p>
            <a:pPr algn="ctr"/>
            <a:r>
              <a:rPr lang="en-US" dirty="0"/>
              <a:t>President</a:t>
            </a:r>
          </a:p>
          <a:p>
            <a:pPr algn="ctr"/>
            <a:r>
              <a:rPr lang="en-US" dirty="0"/>
              <a:t>Vice-president</a:t>
            </a:r>
          </a:p>
          <a:p>
            <a:pPr algn="ctr"/>
            <a:endParaRPr lang="en-US" dirty="0"/>
          </a:p>
          <a:p>
            <a:pPr algn="ctr"/>
            <a:endParaRPr lang="en-US" dirty="0"/>
          </a:p>
          <a:p>
            <a:pPr algn="ctr"/>
            <a:r>
              <a:rPr lang="en-US" b="1" dirty="0"/>
              <a:t>MIDDLE</a:t>
            </a:r>
          </a:p>
          <a:p>
            <a:pPr algn="ctr"/>
            <a:r>
              <a:rPr lang="en-US" dirty="0"/>
              <a:t>Plant manager,</a:t>
            </a:r>
          </a:p>
          <a:p>
            <a:pPr algn="ctr"/>
            <a:r>
              <a:rPr lang="en-US" dirty="0"/>
              <a:t>Division manager,</a:t>
            </a:r>
          </a:p>
          <a:p>
            <a:pPr algn="ctr"/>
            <a:r>
              <a:rPr lang="en-US" dirty="0"/>
              <a:t>Department managers</a:t>
            </a:r>
          </a:p>
          <a:p>
            <a:pPr algn="ctr"/>
            <a:endParaRPr lang="en-US" dirty="0"/>
          </a:p>
          <a:p>
            <a:pPr algn="ctr"/>
            <a:r>
              <a:rPr lang="en-US" b="1" dirty="0"/>
              <a:t>SUPERVISORY/OPERATIVE MANAGEMENT</a:t>
            </a:r>
          </a:p>
          <a:p>
            <a:pPr algn="ctr"/>
            <a:r>
              <a:rPr lang="en-US" dirty="0"/>
              <a:t>Foremen, supervisors, office managers, team leaders</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IN" dirty="0"/>
          </a:p>
        </p:txBody>
      </p:sp>
      <p:cxnSp>
        <p:nvCxnSpPr>
          <p:cNvPr id="6" name="Straight Connector 5">
            <a:extLst>
              <a:ext uri="{FF2B5EF4-FFF2-40B4-BE49-F238E27FC236}">
                <a16:creationId xmlns:a16="http://schemas.microsoft.com/office/drawing/2014/main" id="{082C7CF8-0478-3401-5150-62596E76BD10}"/>
              </a:ext>
            </a:extLst>
          </p:cNvPr>
          <p:cNvCxnSpPr/>
          <p:nvPr/>
        </p:nvCxnSpPr>
        <p:spPr>
          <a:xfrm>
            <a:off x="3442447" y="5152913"/>
            <a:ext cx="528200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CDAC843-8637-9DB4-F5CC-1218EA1398CA}"/>
              </a:ext>
            </a:extLst>
          </p:cNvPr>
          <p:cNvCxnSpPr/>
          <p:nvPr/>
        </p:nvCxnSpPr>
        <p:spPr>
          <a:xfrm>
            <a:off x="4636546" y="3571539"/>
            <a:ext cx="282926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02926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2CAD265-9184-C99B-56E7-4729C360F999}"/>
              </a:ext>
            </a:extLst>
          </p:cNvPr>
          <p:cNvSpPr>
            <a:spLocks noGrp="1"/>
          </p:cNvSpPr>
          <p:nvPr>
            <p:ph idx="1"/>
          </p:nvPr>
        </p:nvSpPr>
        <p:spPr>
          <a:xfrm>
            <a:off x="441064" y="1463040"/>
            <a:ext cx="11650532" cy="5303520"/>
          </a:xfrm>
        </p:spPr>
        <p:txBody>
          <a:bodyPr>
            <a:normAutofit/>
          </a:bodyPr>
          <a:lstStyle/>
          <a:p>
            <a:pPr marL="0" indent="0">
              <a:buNone/>
            </a:pPr>
            <a:r>
              <a:rPr lang="en-US" sz="2200" dirty="0">
                <a:latin typeface="Times New Roman" panose="02020603050405020304" pitchFamily="18" charset="0"/>
                <a:cs typeface="Times New Roman" panose="02020603050405020304" pitchFamily="18" charset="0"/>
              </a:rPr>
              <a:t>Every organization has different levels of management that define authority, responsibility, and communication flow. These levels are generally divided into three main categories- Top Management, Middle Management, and Supervisory or Lower Management. Each level plays an important role in ensuring smooth operations and achieving organizational goals.</a:t>
            </a:r>
          </a:p>
          <a:p>
            <a:pPr marL="457200" indent="-457200">
              <a:buAutoNum type="arabicParenR"/>
            </a:pPr>
            <a:r>
              <a:rPr lang="en-US" sz="2200" b="1" dirty="0">
                <a:latin typeface="Times New Roman" panose="02020603050405020304" pitchFamily="18" charset="0"/>
                <a:cs typeface="Times New Roman" panose="02020603050405020304" pitchFamily="18" charset="0"/>
              </a:rPr>
              <a:t>Top Management:</a:t>
            </a:r>
          </a:p>
          <a:p>
            <a:r>
              <a:rPr lang="en-US" sz="2200" dirty="0">
                <a:latin typeface="Times New Roman" panose="02020603050405020304" pitchFamily="18" charset="0"/>
                <a:cs typeface="Times New Roman" panose="02020603050405020304" pitchFamily="18" charset="0"/>
              </a:rPr>
              <a:t>Top-level management includes the senior-most authorities such as the Board of Directors, Chief Executive Officer (CEO), Managing Director, and other key executives. </a:t>
            </a:r>
          </a:p>
          <a:p>
            <a:r>
              <a:rPr lang="en-US" sz="2200" dirty="0">
                <a:latin typeface="Times New Roman" panose="02020603050405020304" pitchFamily="18" charset="0"/>
                <a:cs typeface="Times New Roman" panose="02020603050405020304" pitchFamily="18" charset="0"/>
              </a:rPr>
              <a:t>They are mainly responsible for long-term planning, formulating policies and strategies, and setting the overall direction of the organization. </a:t>
            </a:r>
          </a:p>
          <a:p>
            <a:r>
              <a:rPr lang="en-US" sz="2200" dirty="0">
                <a:latin typeface="Times New Roman" panose="02020603050405020304" pitchFamily="18" charset="0"/>
                <a:cs typeface="Times New Roman" panose="02020603050405020304" pitchFamily="18" charset="0"/>
              </a:rPr>
              <a:t>They make major decisions related to growth, expansion, and development. Top management also represents the organization in dealing with external stakeholders such as suppliers, investors, and government agencies. </a:t>
            </a:r>
          </a:p>
          <a:p>
            <a:r>
              <a:rPr lang="en-US" sz="2200" dirty="0">
                <a:latin typeface="Times New Roman" panose="02020603050405020304" pitchFamily="18" charset="0"/>
                <a:cs typeface="Times New Roman" panose="02020603050405020304" pitchFamily="18" charset="0"/>
              </a:rPr>
              <a:t>They are accountable for the overall performance and success of the enterprise. They are also responsible for the company’s success or failure, since they make the major decisions and set the overall direction of the business</a:t>
            </a:r>
            <a:r>
              <a:rPr lang="en-US" sz="2200" dirty="0"/>
              <a:t>.</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322481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C58222E-1AF2-5204-137C-2060124BF061}"/>
              </a:ext>
            </a:extLst>
          </p:cNvPr>
          <p:cNvSpPr>
            <a:spLocks noGrp="1"/>
          </p:cNvSpPr>
          <p:nvPr>
            <p:ph idx="1"/>
          </p:nvPr>
        </p:nvSpPr>
        <p:spPr/>
        <p:txBody>
          <a:bodyPr>
            <a:normAutofit fontScale="92500"/>
          </a:bodyPr>
          <a:lstStyle/>
          <a:p>
            <a:pPr marL="0" indent="0">
              <a:buNone/>
            </a:pPr>
            <a:r>
              <a:rPr lang="en-US" sz="2400" b="1" dirty="0">
                <a:latin typeface="Times New Roman" panose="02020603050405020304" pitchFamily="18" charset="0"/>
                <a:cs typeface="Times New Roman" panose="02020603050405020304" pitchFamily="18" charset="0"/>
              </a:rPr>
              <a:t>2) Middle Management: </a:t>
            </a:r>
          </a:p>
          <a:p>
            <a:r>
              <a:rPr lang="en-US" sz="2400" dirty="0">
                <a:latin typeface="Times New Roman" panose="02020603050405020304" pitchFamily="18" charset="0"/>
                <a:cs typeface="Times New Roman" panose="02020603050405020304" pitchFamily="18" charset="0"/>
              </a:rPr>
              <a:t>Departmental heads form the middle level management. They are responsible for monitoring the departmental activities, giving instructions and maintaining coordination between the various activities  carried out in the several units and divisions. </a:t>
            </a:r>
          </a:p>
          <a:p>
            <a:r>
              <a:rPr lang="en-US" sz="2400" dirty="0">
                <a:latin typeface="Times New Roman" panose="02020603050405020304" pitchFamily="18" charset="0"/>
                <a:cs typeface="Times New Roman" panose="02020603050405020304" pitchFamily="18" charset="0"/>
              </a:rPr>
              <a:t>Middle level managers play the role of the mediator between the top-level management and lower-level management. </a:t>
            </a:r>
          </a:p>
          <a:p>
            <a:r>
              <a:rPr lang="en-US" sz="2400" dirty="0">
                <a:latin typeface="Times New Roman" panose="02020603050405020304" pitchFamily="18" charset="0"/>
                <a:cs typeface="Times New Roman" panose="02020603050405020304" pitchFamily="18" charset="0"/>
              </a:rPr>
              <a:t>They convey the decisions taken by the seniors and explain the importance of the same to the lower-level management. </a:t>
            </a:r>
          </a:p>
          <a:p>
            <a:r>
              <a:rPr lang="en-US" sz="2400" dirty="0">
                <a:latin typeface="Times New Roman" panose="02020603050405020304" pitchFamily="18" charset="0"/>
                <a:cs typeface="Times New Roman" panose="02020603050405020304" pitchFamily="18" charset="0"/>
              </a:rPr>
              <a:t>They also transmit the feedback and suggestions given by the supervisory level to the seniors. </a:t>
            </a:r>
          </a:p>
          <a:p>
            <a:r>
              <a:rPr lang="en-US" sz="2400" dirty="0">
                <a:latin typeface="Times New Roman" panose="02020603050405020304" pitchFamily="18" charset="0"/>
                <a:cs typeface="Times New Roman" panose="02020603050405020304" pitchFamily="18" charset="0"/>
              </a:rPr>
              <a:t>Their role is to motivate, inspire and encourage the operational level managers to increase their performance levels.</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24928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29D506-6F2B-3D23-86C0-01606EC05C09}"/>
              </a:ext>
            </a:extLst>
          </p:cNvPr>
          <p:cNvSpPr>
            <a:spLocks noGrp="1"/>
          </p:cNvSpPr>
          <p:nvPr>
            <p:ph idx="1"/>
          </p:nvPr>
        </p:nvSpPr>
        <p:spPr/>
        <p:txBody>
          <a:bodyPr/>
          <a:lstStyle/>
          <a:p>
            <a:pPr marL="0" indent="0">
              <a:buNone/>
            </a:pPr>
            <a:r>
              <a:rPr lang="en-US" sz="2200" b="1" dirty="0">
                <a:latin typeface="Times New Roman" panose="02020603050405020304" pitchFamily="18" charset="0"/>
                <a:cs typeface="Times New Roman" panose="02020603050405020304" pitchFamily="18" charset="0"/>
              </a:rPr>
              <a:t>3) Supervisory or Lower Management:</a:t>
            </a:r>
          </a:p>
          <a:p>
            <a:r>
              <a:rPr lang="en-US" sz="2200" dirty="0">
                <a:latin typeface="Times New Roman" panose="02020603050405020304" pitchFamily="18" charset="0"/>
                <a:cs typeface="Times New Roman" panose="02020603050405020304" pitchFamily="18" charset="0"/>
              </a:rPr>
              <a:t>This level includes foremen, supervisors, section officers, and team leaders. They are directly in touch with the workers and are responsible for executing the plans laid down by the higher levels. </a:t>
            </a:r>
          </a:p>
          <a:p>
            <a:r>
              <a:rPr lang="en-US" sz="2200" dirty="0">
                <a:latin typeface="Times New Roman" panose="02020603050405020304" pitchFamily="18" charset="0"/>
                <a:cs typeface="Times New Roman" panose="02020603050405020304" pitchFamily="18" charset="0"/>
              </a:rPr>
              <a:t>Their main duties include assigning jobs, maintaining work quality, ensuring proper use of tools and machines, and completing work within the given time frame.</a:t>
            </a:r>
          </a:p>
          <a:p>
            <a:r>
              <a:rPr lang="en-US" sz="2200" dirty="0">
                <a:latin typeface="Times New Roman" panose="02020603050405020304" pitchFamily="18" charset="0"/>
                <a:cs typeface="Times New Roman" panose="02020603050405020304" pitchFamily="18" charset="0"/>
              </a:rPr>
              <a:t>They also provide technical assistance to workers, report daily progress, and communicate any issues to the middle management. </a:t>
            </a:r>
          </a:p>
          <a:p>
            <a:r>
              <a:rPr lang="en-US" sz="2200" dirty="0">
                <a:latin typeface="Times New Roman" panose="02020603050405020304" pitchFamily="18" charset="0"/>
                <a:cs typeface="Times New Roman" panose="02020603050405020304" pitchFamily="18" charset="0"/>
              </a:rPr>
              <a:t>This level ensures that the actual work is carried out efficiently as per the organization’s standards.</a:t>
            </a:r>
          </a:p>
          <a:p>
            <a:pPr marL="0" indent="0">
              <a:buNone/>
            </a:pPr>
            <a:endParaRPr lang="en-IN" dirty="0"/>
          </a:p>
        </p:txBody>
      </p:sp>
    </p:spTree>
    <p:extLst>
      <p:ext uri="{BB962C8B-B14F-4D97-AF65-F5344CB8AC3E}">
        <p14:creationId xmlns:p14="http://schemas.microsoft.com/office/powerpoint/2010/main" val="36718281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6B91496B-B0BC-C755-26CF-3EAF9146C2F1}"/>
              </a:ext>
            </a:extLst>
          </p:cNvPr>
          <p:cNvSpPr>
            <a:spLocks noGrp="1"/>
          </p:cNvSpPr>
          <p:nvPr>
            <p:ph idx="1"/>
          </p:nvPr>
        </p:nvSpPr>
        <p:spPr>
          <a:xfrm>
            <a:off x="365760" y="1398494"/>
            <a:ext cx="11456894" cy="5981252"/>
          </a:xfrm>
        </p:spPr>
        <p:txBody>
          <a:bodyPr>
            <a:normAutofit/>
          </a:bodyPr>
          <a:lstStyle/>
          <a:p>
            <a:pPr marL="0" indent="0">
              <a:buNone/>
            </a:pPr>
            <a:endParaRPr lang="en-IN" sz="2400" dirty="0">
              <a:latin typeface="Times New Roman" panose="02020603050405020304" pitchFamily="18" charset="0"/>
              <a:cs typeface="Times New Roman" panose="02020603050405020304" pitchFamily="18" charset="0"/>
            </a:endParaRPr>
          </a:p>
          <a:p>
            <a:pPr marL="0" indent="0">
              <a:buNone/>
            </a:pPr>
            <a:r>
              <a:rPr lang="en-IN" sz="2400" b="1" dirty="0">
                <a:latin typeface="Times New Roman" panose="02020603050405020304" pitchFamily="18" charset="0"/>
                <a:cs typeface="Times New Roman" panose="02020603050405020304" pitchFamily="18" charset="0"/>
              </a:rPr>
              <a:t>FUNCTIONS OF MANAGEMENT</a:t>
            </a:r>
          </a:p>
          <a:p>
            <a:pPr marL="0" indent="0">
              <a:buNone/>
            </a:pPr>
            <a:endParaRPr lang="en-IN" sz="2400" dirty="0">
              <a:latin typeface="Times New Roman" panose="02020603050405020304" pitchFamily="18" charset="0"/>
              <a:cs typeface="Times New Roman" panose="02020603050405020304" pitchFamily="18" charset="0"/>
            </a:endParaRPr>
          </a:p>
          <a:p>
            <a:pPr marL="0" indent="0">
              <a:buNone/>
            </a:pPr>
            <a:endParaRPr lang="en-IN" sz="2400" dirty="0">
              <a:latin typeface="Times New Roman" panose="02020603050405020304" pitchFamily="18" charset="0"/>
              <a:cs typeface="Times New Roman" panose="02020603050405020304" pitchFamily="18" charset="0"/>
            </a:endParaRPr>
          </a:p>
          <a:p>
            <a:pPr marL="0" indent="0">
              <a:buNone/>
            </a:pPr>
            <a:endParaRPr lang="en-IN" sz="2400" dirty="0">
              <a:latin typeface="Times New Roman" panose="02020603050405020304" pitchFamily="18" charset="0"/>
              <a:cs typeface="Times New Roman" panose="02020603050405020304" pitchFamily="18" charset="0"/>
            </a:endParaRPr>
          </a:p>
          <a:p>
            <a:pPr marL="0" indent="0">
              <a:buNone/>
            </a:pPr>
            <a:endParaRPr lang="en-IN" sz="2400" dirty="0">
              <a:latin typeface="Times New Roman" panose="02020603050405020304" pitchFamily="18" charset="0"/>
              <a:cs typeface="Times New Roman" panose="02020603050405020304" pitchFamily="18" charset="0"/>
            </a:endParaRPr>
          </a:p>
        </p:txBody>
      </p:sp>
      <p:pic>
        <p:nvPicPr>
          <p:cNvPr id="1030" name="Picture 6" descr="What are the basic functions of managers? – Dr. Vidya Hattangadi">
            <a:extLst>
              <a:ext uri="{FF2B5EF4-FFF2-40B4-BE49-F238E27FC236}">
                <a16:creationId xmlns:a16="http://schemas.microsoft.com/office/drawing/2014/main" id="{F584EA3C-19B5-E76D-332D-AC08E0C3EA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5807" y="2288857"/>
            <a:ext cx="4876800" cy="4200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4089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3575BA0-D55E-9AAA-12E4-04FEC32D9BEA}"/>
              </a:ext>
            </a:extLst>
          </p:cNvPr>
          <p:cNvSpPr>
            <a:spLocks noGrp="1"/>
          </p:cNvSpPr>
          <p:nvPr>
            <p:ph idx="1"/>
          </p:nvPr>
        </p:nvSpPr>
        <p:spPr>
          <a:xfrm>
            <a:off x="365760" y="1527587"/>
            <a:ext cx="11467652" cy="4886045"/>
          </a:xfrm>
        </p:spPr>
        <p:txBody>
          <a:bodyPr>
            <a:normAutofit/>
          </a:bodyPr>
          <a:lstStyle/>
          <a:p>
            <a:pPr marL="0" indent="0">
              <a:buNone/>
            </a:pPr>
            <a:r>
              <a:rPr lang="en-US" sz="2200" dirty="0">
                <a:latin typeface="Times New Roman" panose="02020603050405020304" pitchFamily="18" charset="0"/>
                <a:cs typeface="Times New Roman" panose="02020603050405020304" pitchFamily="18" charset="0"/>
              </a:rPr>
              <a:t>Management performs a set of key functions that form the backbone of any organisational process. These include Planning, Organising, Staffing, Directing, and Controlling. Each function is essential and interdependent, creating a continuous cycle of managerial activity.</a:t>
            </a:r>
          </a:p>
          <a:p>
            <a:pPr marL="0" indent="0">
              <a:buNone/>
            </a:pPr>
            <a:r>
              <a:rPr lang="en-US" sz="2200" b="1" dirty="0">
                <a:latin typeface="Times New Roman" panose="02020603050405020304" pitchFamily="18" charset="0"/>
                <a:cs typeface="Times New Roman" panose="02020603050405020304" pitchFamily="18" charset="0"/>
              </a:rPr>
              <a:t>1) Planning</a:t>
            </a:r>
          </a:p>
          <a:p>
            <a:r>
              <a:rPr lang="en-US" sz="2200" dirty="0">
                <a:latin typeface="Times New Roman" panose="02020603050405020304" pitchFamily="18" charset="0"/>
                <a:cs typeface="Times New Roman" panose="02020603050405020304" pitchFamily="18" charset="0"/>
              </a:rPr>
              <a:t>Planning is the foundation of management. It means deciding in advance what to do, how to do it, when to do it, and who will do it. It involves setting goals and determining the best course of action to achieve them.</a:t>
            </a:r>
          </a:p>
          <a:p>
            <a:r>
              <a:rPr lang="en-US" sz="2200" dirty="0">
                <a:latin typeface="Times New Roman" panose="02020603050405020304" pitchFamily="18" charset="0"/>
                <a:cs typeface="Times New Roman" panose="02020603050405020304" pitchFamily="18" charset="0"/>
              </a:rPr>
              <a:t>According to Henry Fayol, a plan should include the desired outcome, the line of action, the methods to be adopted, and the stages to be completed. For example, if a company plans to launch a new product, it must forecast market demand, decide on pricing strategies, estimate costs, and plan marketing campaigns.</a:t>
            </a:r>
          </a:p>
          <a:p>
            <a:r>
              <a:rPr lang="en-US" sz="2200" dirty="0">
                <a:latin typeface="Times New Roman" panose="02020603050405020304" pitchFamily="18" charset="0"/>
                <a:cs typeface="Times New Roman" panose="02020603050405020304" pitchFamily="18" charset="0"/>
              </a:rPr>
              <a:t>Planning helps reduce uncertainty, prepares the organisation for the future, and ensures that efforts are directed toward achieving specific objectives.</a:t>
            </a:r>
          </a:p>
          <a:p>
            <a:pPr marL="0" indent="0">
              <a:buNone/>
            </a:pPr>
            <a:endParaRPr lang="en-IN" dirty="0"/>
          </a:p>
        </p:txBody>
      </p:sp>
    </p:spTree>
    <p:extLst>
      <p:ext uri="{BB962C8B-B14F-4D97-AF65-F5344CB8AC3E}">
        <p14:creationId xmlns:p14="http://schemas.microsoft.com/office/powerpoint/2010/main" val="6477954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A2FF2FD-89EA-F65E-42C2-F20287EA021C}"/>
              </a:ext>
            </a:extLst>
          </p:cNvPr>
          <p:cNvSpPr>
            <a:spLocks noGrp="1"/>
          </p:cNvSpPr>
          <p:nvPr>
            <p:ph idx="1"/>
          </p:nvPr>
        </p:nvSpPr>
        <p:spPr>
          <a:xfrm>
            <a:off x="268940" y="1398494"/>
            <a:ext cx="11811897" cy="5459506"/>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2) Organising</a:t>
            </a:r>
          </a:p>
          <a:p>
            <a:r>
              <a:rPr lang="en-US" sz="2200" dirty="0">
                <a:latin typeface="Times New Roman" panose="02020603050405020304" pitchFamily="18" charset="0"/>
                <a:cs typeface="Times New Roman" panose="02020603050405020304" pitchFamily="18" charset="0"/>
              </a:rPr>
              <a:t>Once plans are made, the next step is </a:t>
            </a:r>
            <a:r>
              <a:rPr lang="en-US" sz="2200" b="1" dirty="0">
                <a:latin typeface="Times New Roman" panose="02020603050405020304" pitchFamily="18" charset="0"/>
                <a:cs typeface="Times New Roman" panose="02020603050405020304" pitchFamily="18" charset="0"/>
              </a:rPr>
              <a:t>organising</a:t>
            </a:r>
            <a:r>
              <a:rPr lang="en-US" sz="2200" dirty="0">
                <a:latin typeface="Times New Roman" panose="02020603050405020304" pitchFamily="18" charset="0"/>
                <a:cs typeface="Times New Roman" panose="02020603050405020304" pitchFamily="18" charset="0"/>
              </a:rPr>
              <a:t> — arranging resources and tasks to implement the plan effectively. It involves dividing work into manageable activities, assigning these activities to different individuals or departments, and granting authority and responsibility to ensure the tasks are done efficiently.</a:t>
            </a:r>
          </a:p>
          <a:p>
            <a:r>
              <a:rPr lang="en-US" sz="2200" dirty="0">
                <a:latin typeface="Times New Roman" panose="02020603050405020304" pitchFamily="18" charset="0"/>
                <a:cs typeface="Times New Roman" panose="02020603050405020304" pitchFamily="18" charset="0"/>
              </a:rPr>
              <a:t>For example, in a manufacturing company, organising would involve creating departments for production, finance, marketing, and HR; assigning roles such as managers and supervisors; and defining how these departments will coordinate.</a:t>
            </a:r>
          </a:p>
          <a:p>
            <a:r>
              <a:rPr lang="en-US" sz="2200" dirty="0">
                <a:latin typeface="Times New Roman" panose="02020603050405020304" pitchFamily="18" charset="0"/>
                <a:cs typeface="Times New Roman" panose="02020603050405020304" pitchFamily="18" charset="0"/>
              </a:rPr>
              <a:t>Effective organising reduces duplication of effort, improves coordination, and ensures optimal use of resources — ultimately enhancing the overall efficiency of the organisation.</a:t>
            </a:r>
          </a:p>
          <a:p>
            <a:pPr marL="0" indent="0">
              <a:buNone/>
            </a:pPr>
            <a:endParaRPr lang="en-US" sz="2200"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42812940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85D001B-9E6E-628F-B82D-2D1ED3959A7C}"/>
              </a:ext>
            </a:extLst>
          </p:cNvPr>
          <p:cNvSpPr>
            <a:spLocks noGrp="1"/>
          </p:cNvSpPr>
          <p:nvPr>
            <p:ph idx="1"/>
          </p:nvPr>
        </p:nvSpPr>
        <p:spPr>
          <a:xfrm>
            <a:off x="838200" y="1599715"/>
            <a:ext cx="10515600" cy="4351338"/>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3) Staffing</a:t>
            </a:r>
          </a:p>
          <a:p>
            <a:r>
              <a:rPr lang="en-US" sz="2200" dirty="0">
                <a:latin typeface="Times New Roman" panose="02020603050405020304" pitchFamily="18" charset="0"/>
                <a:cs typeface="Times New Roman" panose="02020603050405020304" pitchFamily="18" charset="0"/>
              </a:rPr>
              <a:t>Staffing focuses on people, the most valuable asset of any organisation. It includes recruiting, selecting, training, placing, and developing employees so that the right people occupy the right positions.</a:t>
            </a:r>
          </a:p>
          <a:p>
            <a:r>
              <a:rPr lang="en-US" sz="2200" dirty="0">
                <a:latin typeface="Times New Roman" panose="02020603050405020304" pitchFamily="18" charset="0"/>
                <a:cs typeface="Times New Roman" panose="02020603050405020304" pitchFamily="18" charset="0"/>
              </a:rPr>
              <a:t>This function ensures that the organisation has a competent and motivated workforce capable of executing plans effectively. In large organisations, the HR (Human Resource) department handles staffing activities like advertising job openings, conducting interviews, and managing employee welfare.</a:t>
            </a:r>
          </a:p>
          <a:p>
            <a:r>
              <a:rPr lang="en-US" sz="2200" dirty="0">
                <a:latin typeface="Times New Roman" panose="02020603050405020304" pitchFamily="18" charset="0"/>
                <a:cs typeface="Times New Roman" panose="02020603050405020304" pitchFamily="18" charset="0"/>
              </a:rPr>
              <a:t>For example, a company planning to expand internationally would need to hire specialists in international marketing and logistics. Proper staffing not only fills positions but also builds a positive work environment, increasing employee satisfaction and retention.</a:t>
            </a:r>
          </a:p>
          <a:p>
            <a:pPr marL="0" indent="0">
              <a:buNone/>
            </a:pPr>
            <a:endParaRPr lang="en-US" sz="2200"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36216526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4CC9FC6-855E-6088-F7A2-1FFA93B9D144}"/>
              </a:ext>
            </a:extLst>
          </p:cNvPr>
          <p:cNvSpPr>
            <a:spLocks noGrp="1"/>
          </p:cNvSpPr>
          <p:nvPr>
            <p:ph idx="1"/>
          </p:nvPr>
        </p:nvSpPr>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4) Directing and Leading</a:t>
            </a:r>
          </a:p>
          <a:p>
            <a:r>
              <a:rPr lang="en-US" sz="2200" dirty="0">
                <a:latin typeface="Times New Roman" panose="02020603050405020304" pitchFamily="18" charset="0"/>
                <a:cs typeface="Times New Roman" panose="02020603050405020304" pitchFamily="18" charset="0"/>
              </a:rPr>
              <a:t>Directing is the action-oriented function of management. Once employees are in place, they must be guided, motivated, and supervised to perform effectively. Directing involves leadership, communication, motivation, and supervision — all aimed at inspiring employees to achieve organisational goals.</a:t>
            </a:r>
          </a:p>
          <a:p>
            <a:r>
              <a:rPr lang="en-US" sz="2200" dirty="0">
                <a:latin typeface="Times New Roman" panose="02020603050405020304" pitchFamily="18" charset="0"/>
                <a:cs typeface="Times New Roman" panose="02020603050405020304" pitchFamily="18" charset="0"/>
              </a:rPr>
              <a:t>A good leader provides clear instructions, encourages participation, and motivates the team. For example, a sales manager who motivates the sales team through recognition, incentives, and constructive feedback will likely achieve better results.</a:t>
            </a:r>
          </a:p>
          <a:p>
            <a:r>
              <a:rPr lang="en-US" sz="2200" dirty="0">
                <a:latin typeface="Times New Roman" panose="02020603050405020304" pitchFamily="18" charset="0"/>
                <a:cs typeface="Times New Roman" panose="02020603050405020304" pitchFamily="18" charset="0"/>
              </a:rPr>
              <a:t>This function brings plans into motion — while planning, organising, and staffing set the stage, direction energises the organisation, ensuring that all efforts move in the right direction.</a:t>
            </a:r>
          </a:p>
          <a:p>
            <a:pPr marL="0" indent="0">
              <a:buNone/>
            </a:pPr>
            <a:endParaRPr lang="en-IN" dirty="0"/>
          </a:p>
        </p:txBody>
      </p:sp>
    </p:spTree>
    <p:extLst>
      <p:ext uri="{BB962C8B-B14F-4D97-AF65-F5344CB8AC3E}">
        <p14:creationId xmlns:p14="http://schemas.microsoft.com/office/powerpoint/2010/main" val="21608769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2A072F6-3473-6CF9-6CB2-394311976C50}"/>
              </a:ext>
            </a:extLst>
          </p:cNvPr>
          <p:cNvSpPr>
            <a:spLocks noGrp="1"/>
          </p:cNvSpPr>
          <p:nvPr>
            <p:ph idx="1"/>
          </p:nvPr>
        </p:nvSpPr>
        <p:spPr>
          <a:xfrm>
            <a:off x="355600" y="1473200"/>
            <a:ext cx="11470640" cy="5262880"/>
          </a:xfrm>
        </p:spPr>
        <p:txBody>
          <a:bodyPr/>
          <a:lstStyle/>
          <a:p>
            <a:pPr marL="0" indent="0">
              <a:buNone/>
            </a:pPr>
            <a:r>
              <a:rPr lang="en-IN" sz="2400" b="1" dirty="0">
                <a:latin typeface="Times New Roman" panose="02020603050405020304" pitchFamily="18" charset="0"/>
                <a:cs typeface="Times New Roman" panose="02020603050405020304" pitchFamily="18" charset="0"/>
              </a:rPr>
              <a:t>MEANING</a:t>
            </a:r>
          </a:p>
          <a:p>
            <a:pPr marL="0" indent="0">
              <a:buNone/>
            </a:pPr>
            <a:r>
              <a:rPr lang="en-US" sz="2400" dirty="0">
                <a:latin typeface="Times New Roman" panose="02020603050405020304" pitchFamily="18" charset="0"/>
                <a:cs typeface="Times New Roman" panose="02020603050405020304" pitchFamily="18" charset="0"/>
              </a:rPr>
              <a:t>Management involves planning, organizing, directing, and controlling human and physical resources to achieve predefined goals. It is both an art and a process carried out by managers to get work done efficiently through others.</a:t>
            </a:r>
          </a:p>
          <a:p>
            <a:pPr marL="0" indent="0">
              <a:buNone/>
            </a:pPr>
            <a:r>
              <a:rPr lang="en-US" sz="2400" b="1" dirty="0">
                <a:latin typeface="Times New Roman" panose="02020603050405020304" pitchFamily="18" charset="0"/>
                <a:cs typeface="Times New Roman" panose="02020603050405020304" pitchFamily="18" charset="0"/>
              </a:rPr>
              <a:t>DEFINITION</a:t>
            </a:r>
          </a:p>
          <a:p>
            <a:pPr marL="0" indent="0">
              <a:buNone/>
            </a:pPr>
            <a:r>
              <a:rPr lang="en-US" sz="2400" b="1" dirty="0">
                <a:latin typeface="Times New Roman" panose="02020603050405020304" pitchFamily="18" charset="0"/>
                <a:cs typeface="Times New Roman" panose="02020603050405020304" pitchFamily="18" charset="0"/>
              </a:rPr>
              <a:t>According to Louis Allen, </a:t>
            </a:r>
            <a:r>
              <a:rPr lang="en-US" sz="2400" dirty="0">
                <a:latin typeface="Times New Roman" panose="02020603050405020304" pitchFamily="18" charset="0"/>
                <a:cs typeface="Times New Roman" panose="02020603050405020304" pitchFamily="18" charset="0"/>
              </a:rPr>
              <a:t>"Management is what a manager does".</a:t>
            </a:r>
          </a:p>
          <a:p>
            <a:pPr marL="0" indent="0">
              <a:buNone/>
            </a:pPr>
            <a:r>
              <a:rPr lang="en-US" sz="2400" b="1" dirty="0">
                <a:latin typeface="Times New Roman" panose="02020603050405020304" pitchFamily="18" charset="0"/>
                <a:cs typeface="Times New Roman" panose="02020603050405020304" pitchFamily="18" charset="0"/>
              </a:rPr>
              <a:t>According to James D. Mooney and Allan C. Reiley</a:t>
            </a:r>
            <a:r>
              <a:rPr lang="en-US" sz="2400" dirty="0">
                <a:latin typeface="Times New Roman" panose="02020603050405020304" pitchFamily="18" charset="0"/>
                <a:cs typeface="Times New Roman" panose="02020603050405020304" pitchFamily="18" charset="0"/>
              </a:rPr>
              <a:t>, "Management is the art of directing and inspiring people".</a:t>
            </a:r>
          </a:p>
          <a:p>
            <a:pPr marL="0" indent="0">
              <a:buNone/>
            </a:pPr>
            <a:r>
              <a:rPr lang="en-US" sz="2400" b="1" dirty="0">
                <a:latin typeface="Times New Roman" panose="02020603050405020304" pitchFamily="18" charset="0"/>
                <a:cs typeface="Times New Roman" panose="02020603050405020304" pitchFamily="18" charset="0"/>
              </a:rPr>
              <a:t>According to Peter Drucker, </a:t>
            </a:r>
            <a:r>
              <a:rPr lang="en-US" sz="2400" dirty="0">
                <a:latin typeface="Times New Roman" panose="02020603050405020304" pitchFamily="18" charset="0"/>
                <a:cs typeface="Times New Roman" panose="02020603050405020304" pitchFamily="18" charset="0"/>
              </a:rPr>
              <a:t>"Management is a multipurpose organ that manages a business, manages manager and manages workers and work".</a:t>
            </a:r>
            <a:endParaRPr lang="en-IN" sz="2400"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29984237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6D8660F-5908-732A-5AFF-A142A0CC4418}"/>
              </a:ext>
            </a:extLst>
          </p:cNvPr>
          <p:cNvSpPr>
            <a:spLocks noGrp="1"/>
          </p:cNvSpPr>
          <p:nvPr>
            <p:ph idx="1"/>
          </p:nvPr>
        </p:nvSpPr>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5) Controlling</a:t>
            </a:r>
          </a:p>
          <a:p>
            <a:r>
              <a:rPr lang="en-US" sz="2200" dirty="0">
                <a:latin typeface="Times New Roman" panose="02020603050405020304" pitchFamily="18" charset="0"/>
                <a:cs typeface="Times New Roman" panose="02020603050405020304" pitchFamily="18" charset="0"/>
              </a:rPr>
              <a:t>The final function in the management process is controlling, which ensures that actual performance aligns with planned objectives. It involves setting performance standards, measuring actual performance, comparing results with the standards, and taking corrective action when deviations occur.</a:t>
            </a:r>
          </a:p>
          <a:p>
            <a:r>
              <a:rPr lang="en-US" sz="2200" dirty="0">
                <a:latin typeface="Times New Roman" panose="02020603050405020304" pitchFamily="18" charset="0"/>
                <a:cs typeface="Times New Roman" panose="02020603050405020304" pitchFamily="18" charset="0"/>
              </a:rPr>
              <a:t>For instance, if a company planned to sell 10,000 units in a month but sold only 8,000, the manager must analyse the reasons — perhaps due to poor marketing or supply delays — and take steps to correct them.</a:t>
            </a:r>
          </a:p>
          <a:p>
            <a:r>
              <a:rPr lang="en-US" sz="2200" dirty="0">
                <a:latin typeface="Times New Roman" panose="02020603050405020304" pitchFamily="18" charset="0"/>
                <a:cs typeface="Times New Roman" panose="02020603050405020304" pitchFamily="18" charset="0"/>
              </a:rPr>
              <a:t>Controlling is not just about pointing out mistakes; it helps in improving future performance by learning from past experiences. It ensures that the organisation stays on track and continuously works toward its goals.</a:t>
            </a:r>
          </a:p>
          <a:p>
            <a:pPr marL="0" indent="0">
              <a:buNone/>
            </a:pPr>
            <a:endParaRPr lang="en-IN" dirty="0"/>
          </a:p>
        </p:txBody>
      </p:sp>
    </p:spTree>
    <p:extLst>
      <p:ext uri="{BB962C8B-B14F-4D97-AF65-F5344CB8AC3E}">
        <p14:creationId xmlns:p14="http://schemas.microsoft.com/office/powerpoint/2010/main" val="32108198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0E9B48-8594-CA05-F403-099C9B5C9437}"/>
              </a:ext>
            </a:extLst>
          </p:cNvPr>
          <p:cNvSpPr>
            <a:spLocks noGrp="1"/>
          </p:cNvSpPr>
          <p:nvPr>
            <p:ph idx="1"/>
          </p:nvPr>
        </p:nvSpPr>
        <p:spPr>
          <a:xfrm>
            <a:off x="378311" y="1925619"/>
            <a:ext cx="11435378" cy="4464423"/>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SIGNIFICANCE OF MANAGEMENT</a:t>
            </a:r>
          </a:p>
          <a:p>
            <a:r>
              <a:rPr lang="en-US" sz="2200" b="1" dirty="0">
                <a:latin typeface="Times New Roman" panose="02020603050405020304" pitchFamily="18" charset="0"/>
                <a:cs typeface="Times New Roman" panose="02020603050405020304" pitchFamily="18" charset="0"/>
              </a:rPr>
              <a:t>Motivates to Take Initiative: </a:t>
            </a:r>
            <a:r>
              <a:rPr lang="en-US" sz="2200" dirty="0">
                <a:latin typeface="Times New Roman" panose="02020603050405020304" pitchFamily="18" charset="0"/>
                <a:cs typeface="Times New Roman" panose="02020603050405020304" pitchFamily="18" charset="0"/>
              </a:rPr>
              <a:t>Management encourages employees to take new and creative actions on their own, which helps in improving the organisation’s performance.</a:t>
            </a:r>
          </a:p>
          <a:p>
            <a:r>
              <a:rPr lang="en-US" sz="2200" b="1" dirty="0">
                <a:latin typeface="Times New Roman" panose="02020603050405020304" pitchFamily="18" charset="0"/>
                <a:cs typeface="Times New Roman" panose="02020603050405020304" pitchFamily="18" charset="0"/>
              </a:rPr>
              <a:t>Encourages Innovation: </a:t>
            </a:r>
            <a:r>
              <a:rPr lang="en-US" sz="2200" dirty="0">
                <a:latin typeface="Times New Roman" panose="02020603050405020304" pitchFamily="18" charset="0"/>
                <a:cs typeface="Times New Roman" panose="02020603050405020304" pitchFamily="18" charset="0"/>
              </a:rPr>
              <a:t>It supports new ideas, technologies, and methods to keep the organisation competitive and up to date.</a:t>
            </a:r>
          </a:p>
          <a:p>
            <a:r>
              <a:rPr lang="en-US" sz="2200" b="1" dirty="0">
                <a:latin typeface="Times New Roman" panose="02020603050405020304" pitchFamily="18" charset="0"/>
                <a:cs typeface="Times New Roman" panose="02020603050405020304" pitchFamily="18" charset="0"/>
              </a:rPr>
              <a:t>Helps in Expansion and Growth: </a:t>
            </a:r>
            <a:r>
              <a:rPr lang="en-US" sz="2200" dirty="0">
                <a:latin typeface="Times New Roman" panose="02020603050405020304" pitchFamily="18" charset="0"/>
                <a:cs typeface="Times New Roman" panose="02020603050405020304" pitchFamily="18" charset="0"/>
              </a:rPr>
              <a:t>Good management uses resources efficiently, reduces wastage, and motivates employees — helping the organisation to grow.</a:t>
            </a:r>
          </a:p>
          <a:p>
            <a:r>
              <a:rPr lang="en-US" sz="2200" b="1" dirty="0">
                <a:latin typeface="Times New Roman" panose="02020603050405020304" pitchFamily="18" charset="0"/>
                <a:cs typeface="Times New Roman" panose="02020603050405020304" pitchFamily="18" charset="0"/>
              </a:rPr>
              <a:t>Increases Standard of Living: </a:t>
            </a:r>
            <a:r>
              <a:rPr lang="en-US" sz="2200" dirty="0">
                <a:latin typeface="Times New Roman" panose="02020603050405020304" pitchFamily="18" charset="0"/>
                <a:cs typeface="Times New Roman" panose="02020603050405020304" pitchFamily="18" charset="0"/>
              </a:rPr>
              <a:t>Management provides fair salaries, incentives, and good working conditions, which improve employees’ standard of living.</a:t>
            </a:r>
          </a:p>
          <a:p>
            <a:r>
              <a:rPr lang="en-US" sz="2200" b="1" dirty="0">
                <a:latin typeface="Times New Roman" panose="02020603050405020304" pitchFamily="18" charset="0"/>
                <a:cs typeface="Times New Roman" panose="02020603050405020304" pitchFamily="18" charset="0"/>
              </a:rPr>
              <a:t>Improves Corporate Image: </a:t>
            </a:r>
            <a:r>
              <a:rPr lang="en-US" sz="2200" dirty="0">
                <a:latin typeface="Times New Roman" panose="02020603050405020304" pitchFamily="18" charset="0"/>
                <a:cs typeface="Times New Roman" panose="02020603050405020304" pitchFamily="18" charset="0"/>
              </a:rPr>
              <a:t>By delivering quality goods and services, management builds a good reputation and goodwill in the market.</a:t>
            </a:r>
            <a:endParaRPr lang="en-IN"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07714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E9503B-8D8B-2D14-4F96-CC039A176CF6}"/>
              </a:ext>
            </a:extLst>
          </p:cNvPr>
          <p:cNvSpPr>
            <a:spLocks noGrp="1"/>
          </p:cNvSpPr>
          <p:nvPr>
            <p:ph idx="1"/>
          </p:nvPr>
        </p:nvSpPr>
        <p:spPr>
          <a:xfrm>
            <a:off x="473335" y="1943959"/>
            <a:ext cx="11252499" cy="4351338"/>
          </a:xfrm>
        </p:spPr>
        <p:txBody>
          <a:bodyPr>
            <a:normAutofit/>
          </a:bodyPr>
          <a:lstStyle/>
          <a:p>
            <a:r>
              <a:rPr lang="en-US" sz="2200" b="1" dirty="0">
                <a:latin typeface="Times New Roman" panose="02020603050405020304" pitchFamily="18" charset="0"/>
                <a:cs typeface="Times New Roman" panose="02020603050405020304" pitchFamily="18" charset="0"/>
              </a:rPr>
              <a:t>Reduces Wastage of Resources: </a:t>
            </a:r>
            <a:r>
              <a:rPr lang="en-US" sz="2200" dirty="0">
                <a:latin typeface="Times New Roman" panose="02020603050405020304" pitchFamily="18" charset="0"/>
                <a:cs typeface="Times New Roman" panose="02020603050405020304" pitchFamily="18" charset="0"/>
              </a:rPr>
              <a:t>Proper planning and control help in using physical, human, and financial resources efficiently, reducing wastage.</a:t>
            </a:r>
          </a:p>
          <a:p>
            <a:r>
              <a:rPr lang="en-US" sz="2200" b="1" dirty="0">
                <a:latin typeface="Times New Roman" panose="02020603050405020304" pitchFamily="18" charset="0"/>
                <a:cs typeface="Times New Roman" panose="02020603050405020304" pitchFamily="18" charset="0"/>
              </a:rPr>
              <a:t>Improves Efficiency and Returns:</a:t>
            </a:r>
            <a:br>
              <a:rPr lang="en-US" sz="2200" dirty="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Efficient management increases productivity and profits by ensuring work is done effectively at minimum cost.</a:t>
            </a:r>
          </a:p>
          <a:p>
            <a:r>
              <a:rPr lang="en-US" sz="2200" b="1" dirty="0">
                <a:latin typeface="Times New Roman" panose="02020603050405020304" pitchFamily="18" charset="0"/>
                <a:cs typeface="Times New Roman" panose="02020603050405020304" pitchFamily="18" charset="0"/>
              </a:rPr>
              <a:t>Fosters Teamwork: </a:t>
            </a:r>
            <a:r>
              <a:rPr lang="en-US" sz="2200" dirty="0">
                <a:latin typeface="Times New Roman" panose="02020603050405020304" pitchFamily="18" charset="0"/>
                <a:cs typeface="Times New Roman" panose="02020603050405020304" pitchFamily="18" charset="0"/>
              </a:rPr>
              <a:t>Management promotes unity and cooperation among employees, helping them work together to achieve common goals.</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35587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333516F-9100-2088-B6F8-6E3899D2B589}"/>
              </a:ext>
            </a:extLst>
          </p:cNvPr>
          <p:cNvSpPr>
            <a:spLocks noGrp="1"/>
          </p:cNvSpPr>
          <p:nvPr>
            <p:ph idx="1"/>
          </p:nvPr>
        </p:nvSpPr>
        <p:spPr>
          <a:xfrm>
            <a:off x="838200" y="1613646"/>
            <a:ext cx="10515600" cy="5034579"/>
          </a:xfrm>
        </p:spPr>
        <p:txBody>
          <a:bodyPr>
            <a:normAutofit fontScale="92500"/>
          </a:bodyPr>
          <a:lstStyle/>
          <a:p>
            <a:pPr marL="0" indent="0">
              <a:buNone/>
            </a:pPr>
            <a:r>
              <a:rPr lang="en-US" sz="2600" b="1" dirty="0">
                <a:latin typeface="Times New Roman" panose="02020603050405020304" pitchFamily="18" charset="0"/>
                <a:cs typeface="Times New Roman" panose="02020603050405020304" pitchFamily="18" charset="0"/>
              </a:rPr>
              <a:t>MANAGER</a:t>
            </a:r>
          </a:p>
          <a:p>
            <a:pPr marL="0" indent="0">
              <a:buNone/>
            </a:pPr>
            <a:r>
              <a:rPr lang="en-US" sz="2400" dirty="0">
                <a:latin typeface="Times New Roman" panose="02020603050405020304" pitchFamily="18" charset="0"/>
                <a:cs typeface="Times New Roman" panose="02020603050405020304" pitchFamily="18" charset="0"/>
              </a:rPr>
              <a:t>A manager is a person who gets work done through other people. They plan the work, give instructions, guide employees, and check whether the work is done properly. In an organisation there are many employees, departments and activities. The manager makes sure that all these activities are coordinated and moving in the right direction.</a:t>
            </a:r>
          </a:p>
          <a:p>
            <a:pPr marL="0" indent="0">
              <a:buNone/>
            </a:pPr>
            <a:r>
              <a:rPr lang="en-US" sz="2400" dirty="0">
                <a:latin typeface="Times New Roman" panose="02020603050405020304" pitchFamily="18" charset="0"/>
                <a:cs typeface="Times New Roman" panose="02020603050405020304" pitchFamily="18" charset="0"/>
              </a:rPr>
              <a:t>In big organisations, we usually have </a:t>
            </a:r>
            <a:r>
              <a:rPr lang="en-US" sz="2400" b="1" dirty="0">
                <a:latin typeface="Times New Roman" panose="02020603050405020304" pitchFamily="18" charset="0"/>
                <a:cs typeface="Times New Roman" panose="02020603050405020304" pitchFamily="18" charset="0"/>
              </a:rPr>
              <a:t>three levels of managers</a:t>
            </a:r>
            <a:r>
              <a:rPr lang="en-US" sz="2400" dirty="0">
                <a:latin typeface="Times New Roman" panose="02020603050405020304" pitchFamily="18" charset="0"/>
                <a:cs typeface="Times New Roman" panose="02020603050405020304" pitchFamily="18" charset="0"/>
              </a:rPr>
              <a:t> – top, middle and lower (first-line) level.</a:t>
            </a:r>
          </a:p>
          <a:p>
            <a:r>
              <a:rPr lang="en-US" sz="2400" b="1" dirty="0">
                <a:latin typeface="Times New Roman" panose="02020603050405020304" pitchFamily="18" charset="0"/>
                <a:cs typeface="Times New Roman" panose="02020603050405020304" pitchFamily="18" charset="0"/>
              </a:rPr>
              <a:t>Top-level managers</a:t>
            </a:r>
            <a:r>
              <a:rPr lang="en-US" sz="2400" dirty="0">
                <a:latin typeface="Times New Roman" panose="02020603050405020304" pitchFamily="18" charset="0"/>
                <a:cs typeface="Times New Roman" panose="02020603050405020304" pitchFamily="18" charset="0"/>
              </a:rPr>
              <a:t> set goals for the whole organisation and take major decisions.</a:t>
            </a:r>
            <a:endParaRPr lang="en-US" sz="2400" b="1" dirty="0">
              <a:latin typeface="Times New Roman" panose="02020603050405020304" pitchFamily="18" charset="0"/>
              <a:cs typeface="Times New Roman" panose="02020603050405020304" pitchFamily="18" charset="0"/>
            </a:endParaRPr>
          </a:p>
          <a:p>
            <a:r>
              <a:rPr lang="en-US" sz="2400" b="1" dirty="0">
                <a:latin typeface="Times New Roman" panose="02020603050405020304" pitchFamily="18" charset="0"/>
                <a:cs typeface="Times New Roman" panose="02020603050405020304" pitchFamily="18" charset="0"/>
              </a:rPr>
              <a:t>Middle-level managers</a:t>
            </a:r>
            <a:r>
              <a:rPr lang="en-US" sz="2400" dirty="0">
                <a:latin typeface="Times New Roman" panose="02020603050405020304" pitchFamily="18" charset="0"/>
                <a:cs typeface="Times New Roman" panose="02020603050405020304" pitchFamily="18" charset="0"/>
              </a:rPr>
              <a:t> supervise lower-level managers and coordinate between top and lower levels.</a:t>
            </a:r>
            <a:endParaRPr lang="en-US" sz="2400" b="1" dirty="0">
              <a:latin typeface="Times New Roman" panose="02020603050405020304" pitchFamily="18" charset="0"/>
              <a:cs typeface="Times New Roman" panose="02020603050405020304" pitchFamily="18" charset="0"/>
            </a:endParaRPr>
          </a:p>
          <a:p>
            <a:r>
              <a:rPr lang="en-US" sz="2400" b="1" dirty="0">
                <a:latin typeface="Times New Roman" panose="02020603050405020304" pitchFamily="18" charset="0"/>
                <a:cs typeface="Times New Roman" panose="02020603050405020304" pitchFamily="18" charset="0"/>
              </a:rPr>
              <a:t>Lower-level managers</a:t>
            </a:r>
            <a:r>
              <a:rPr lang="en-US" sz="2400" dirty="0">
                <a:latin typeface="Times New Roman" panose="02020603050405020304" pitchFamily="18" charset="0"/>
                <a:cs typeface="Times New Roman" panose="02020603050405020304" pitchFamily="18" charset="0"/>
              </a:rPr>
              <a:t> guide the workers and supervise their daily work.</a:t>
            </a:r>
          </a:p>
          <a:p>
            <a:pPr marL="0" indent="0">
              <a:buNone/>
            </a:pPr>
            <a:r>
              <a:rPr lang="en-US" sz="2400" dirty="0">
                <a:latin typeface="Times New Roman" panose="02020603050405020304" pitchFamily="18" charset="0"/>
                <a:cs typeface="Times New Roman" panose="02020603050405020304" pitchFamily="18" charset="0"/>
              </a:rPr>
              <a:t>Managers have more responsibility than ordinary employees, so they normally receive a higher salary and need better qualifications and experience.</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189698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DD04D5-1BB4-2747-C48A-05E13E15B509}"/>
              </a:ext>
            </a:extLst>
          </p:cNvPr>
          <p:cNvSpPr>
            <a:spLocks noGrp="1"/>
          </p:cNvSpPr>
          <p:nvPr>
            <p:ph idx="1"/>
          </p:nvPr>
        </p:nvSpPr>
        <p:spPr>
          <a:xfrm>
            <a:off x="496644" y="1506071"/>
            <a:ext cx="11198711" cy="5034578"/>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LEVELS AND KINDS OF MANAGERS</a:t>
            </a:r>
            <a:endParaRPr lang="en-IN" sz="2400" b="1" dirty="0">
              <a:latin typeface="Times New Roman" panose="02020603050405020304" pitchFamily="18" charset="0"/>
              <a:cs typeface="Times New Roman" panose="02020603050405020304" pitchFamily="18" charset="0"/>
            </a:endParaRPr>
          </a:p>
        </p:txBody>
      </p:sp>
      <p:pic>
        <p:nvPicPr>
          <p:cNvPr id="1026" name="Picture 2" descr="A pyramid diagram showing the three levels of management and tasks associated with the position in bullet points. At the bottom of the pyramid is the First-line Managers, with four bullet points: Coordinate activities; Supervise employees; Report to middle managers; Involved in day-to-day operations. The middle level of the pyramid is the Middle Managers, with four bullet points: Allocate resources; Oversee first-line managers; Report to top management; Develop and implement activities. The top level of the pyramid is the Top Managers, with three bullet points: Set objectives; Scan environment; Plan and make decisions.">
            <a:extLst>
              <a:ext uri="{FF2B5EF4-FFF2-40B4-BE49-F238E27FC236}">
                <a16:creationId xmlns:a16="http://schemas.microsoft.com/office/drawing/2014/main" id="{5FAA0D13-FFC5-9842-84E4-9ACA7BE59E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4714" y="1613648"/>
            <a:ext cx="8606117" cy="5244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51246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61B70C-9E25-012F-6BCB-2B2252FDAED6}"/>
              </a:ext>
            </a:extLst>
          </p:cNvPr>
          <p:cNvSpPr>
            <a:spLocks noGrp="1"/>
          </p:cNvSpPr>
          <p:nvPr>
            <p:ph idx="1"/>
          </p:nvPr>
        </p:nvSpPr>
        <p:spPr>
          <a:xfrm>
            <a:off x="333487" y="1420009"/>
            <a:ext cx="11564471" cy="5249732"/>
          </a:xfrm>
        </p:spPr>
        <p:txBody>
          <a:bodyPr>
            <a:normAutofit fontScale="85000" lnSpcReduction="10000"/>
          </a:bodyPr>
          <a:lstStyle/>
          <a:p>
            <a:pPr marL="0" indent="0">
              <a:buNone/>
            </a:pPr>
            <a:r>
              <a:rPr lang="en-US" sz="2400" dirty="0">
                <a:latin typeface="Times New Roman" panose="02020603050405020304" pitchFamily="18" charset="0"/>
                <a:cs typeface="Times New Roman" panose="02020603050405020304" pitchFamily="18" charset="0"/>
              </a:rPr>
              <a:t>Managers use conceptual, human and technical skills to perform the four management functions of planning, organizing, leading and controlling in all organisations – large and small, manufacturing and service, profit and non-profit, traditional and internet based.</a:t>
            </a:r>
          </a:p>
          <a:p>
            <a:pPr marL="0" indent="0">
              <a:buNone/>
            </a:pPr>
            <a:r>
              <a:rPr lang="en-US" sz="2400" dirty="0">
                <a:latin typeface="Times New Roman" panose="02020603050405020304" pitchFamily="18" charset="0"/>
                <a:cs typeface="Times New Roman" panose="02020603050405020304" pitchFamily="18" charset="0"/>
              </a:rPr>
              <a:t>But all managers do not have the same type of job. They work at different levels in the hierarchy (vertical direction) and also in different types of departments (horizontal direction).</a:t>
            </a:r>
          </a:p>
          <a:p>
            <a:pPr marL="514350" indent="-514350">
              <a:buAutoNum type="alphaUcPeriod"/>
            </a:pPr>
            <a:r>
              <a:rPr lang="en-IN" sz="2400" b="1" dirty="0">
                <a:latin typeface="Times New Roman" panose="02020603050405020304" pitchFamily="18" charset="0"/>
                <a:cs typeface="Times New Roman" panose="02020603050405020304" pitchFamily="18" charset="0"/>
              </a:rPr>
              <a:t>Vertical Direction</a:t>
            </a:r>
          </a:p>
          <a:p>
            <a:pPr marL="571500" indent="-571500">
              <a:buAutoNum type="romanLcParenBoth"/>
            </a:pPr>
            <a:r>
              <a:rPr lang="en-IN" sz="2400" b="1" dirty="0">
                <a:latin typeface="Times New Roman" panose="02020603050405020304" pitchFamily="18" charset="0"/>
                <a:cs typeface="Times New Roman" panose="02020603050405020304" pitchFamily="18" charset="0"/>
              </a:rPr>
              <a:t>Top Managers: </a:t>
            </a:r>
            <a:r>
              <a:rPr lang="en-US" sz="2400" dirty="0">
                <a:latin typeface="Times New Roman" panose="02020603050405020304" pitchFamily="18" charset="0"/>
                <a:cs typeface="Times New Roman" panose="02020603050405020304" pitchFamily="18" charset="0"/>
              </a:rPr>
              <a:t>Top managers are at the highest level of the organisation. Examples: CEO, Managing Director, President, Chairperson, Executive Director, Vice President, etc.</a:t>
            </a:r>
          </a:p>
          <a:p>
            <a:r>
              <a:rPr lang="en-US" sz="2400" dirty="0">
                <a:latin typeface="Times New Roman" panose="02020603050405020304" pitchFamily="18" charset="0"/>
                <a:cs typeface="Times New Roman" panose="02020603050405020304" pitchFamily="18" charset="0"/>
              </a:rPr>
              <a:t>They set the overall goals of the organisation. Example: “Increase market share by 15% in 3 years,” “Become No. 1 in customer satisfaction.”</a:t>
            </a:r>
          </a:p>
          <a:p>
            <a:r>
              <a:rPr lang="en-US" sz="2400" dirty="0">
                <a:latin typeface="Times New Roman" panose="02020603050405020304" pitchFamily="18" charset="0"/>
                <a:cs typeface="Times New Roman" panose="02020603050405020304" pitchFamily="18" charset="0"/>
              </a:rPr>
              <a:t>They decide strategies to achieve these goals (which markets to enter, what products to launch, etc.). </a:t>
            </a:r>
          </a:p>
          <a:p>
            <a:r>
              <a:rPr lang="en-US" sz="2400" dirty="0">
                <a:latin typeface="Times New Roman" panose="02020603050405020304" pitchFamily="18" charset="0"/>
                <a:cs typeface="Times New Roman" panose="02020603050405020304" pitchFamily="18" charset="0"/>
              </a:rPr>
              <a:t>They study the external environment – competitors, government rules, technology, economy, society – and make decisions accordingly. </a:t>
            </a:r>
          </a:p>
          <a:p>
            <a:r>
              <a:rPr lang="en-US" sz="2400" dirty="0">
                <a:latin typeface="Times New Roman" panose="02020603050405020304" pitchFamily="18" charset="0"/>
                <a:cs typeface="Times New Roman" panose="02020603050405020304" pitchFamily="18" charset="0"/>
              </a:rPr>
              <a:t>They think about the long-term future of the organisation, not just day-to-day work. </a:t>
            </a:r>
          </a:p>
          <a:p>
            <a:r>
              <a:rPr lang="en-US" sz="2400" dirty="0">
                <a:latin typeface="Times New Roman" panose="02020603050405020304" pitchFamily="18" charset="0"/>
                <a:cs typeface="Times New Roman" panose="02020603050405020304" pitchFamily="18" charset="0"/>
              </a:rPr>
              <a:t>They communicate a shared vision so that everyone in the organisation knows where the company is going. </a:t>
            </a:r>
          </a:p>
          <a:p>
            <a:r>
              <a:rPr lang="en-US" sz="2400" dirty="0">
                <a:latin typeface="Times New Roman" panose="02020603050405020304" pitchFamily="18" charset="0"/>
                <a:cs typeface="Times New Roman" panose="02020603050405020304" pitchFamily="18" charset="0"/>
              </a:rPr>
              <a:t>Top managers are like the captains of a ship – they decide the direction of the organisation.</a:t>
            </a:r>
          </a:p>
          <a:p>
            <a:pPr marL="0" indent="0">
              <a:buNone/>
            </a:pPr>
            <a:endParaRPr lang="en-IN" dirty="0"/>
          </a:p>
        </p:txBody>
      </p:sp>
    </p:spTree>
    <p:extLst>
      <p:ext uri="{BB962C8B-B14F-4D97-AF65-F5344CB8AC3E}">
        <p14:creationId xmlns:p14="http://schemas.microsoft.com/office/powerpoint/2010/main" val="2701877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9ADB765-F5E2-B558-2DFB-CBFF360EB783}"/>
              </a:ext>
            </a:extLst>
          </p:cNvPr>
          <p:cNvSpPr>
            <a:spLocks noGrp="1"/>
          </p:cNvSpPr>
          <p:nvPr>
            <p:ph idx="1"/>
          </p:nvPr>
        </p:nvSpPr>
        <p:spPr>
          <a:xfrm>
            <a:off x="484093" y="1387736"/>
            <a:ext cx="11542956" cy="5346551"/>
          </a:xfrm>
        </p:spPr>
        <p:txBody>
          <a:bodyPr>
            <a:normAutofit fontScale="77500" lnSpcReduction="20000"/>
          </a:bodyPr>
          <a:lstStyle/>
          <a:p>
            <a:pPr marL="0" indent="0">
              <a:buNone/>
            </a:pPr>
            <a:r>
              <a:rPr lang="en-IN" b="1" dirty="0">
                <a:latin typeface="Times New Roman" panose="02020603050405020304" pitchFamily="18" charset="0"/>
                <a:cs typeface="Times New Roman" panose="02020603050405020304" pitchFamily="18" charset="0"/>
              </a:rPr>
              <a:t>(ii) Middle Managers: </a:t>
            </a:r>
            <a:r>
              <a:rPr lang="en-US" dirty="0">
                <a:latin typeface="Times New Roman" panose="02020603050405020304" pitchFamily="18" charset="0"/>
                <a:cs typeface="Times New Roman" panose="02020603050405020304" pitchFamily="18" charset="0"/>
              </a:rPr>
              <a:t>Middle managers are in between top and lower-level managers. Examples: department heads, division heads, plant managers, branch managers, managers of quality control, director of research lab, etc.</a:t>
            </a:r>
          </a:p>
          <a:p>
            <a:r>
              <a:rPr lang="en-US" dirty="0">
                <a:latin typeface="Times New Roman" panose="02020603050405020304" pitchFamily="18" charset="0"/>
                <a:cs typeface="Times New Roman" panose="02020603050405020304" pitchFamily="18" charset="0"/>
              </a:rPr>
              <a:t>They translate the goals and strategies decided by top managers into plans and actions for their own departments or units. </a:t>
            </a:r>
          </a:p>
          <a:p>
            <a:r>
              <a:rPr lang="en-US" dirty="0">
                <a:latin typeface="Times New Roman" panose="02020603050405020304" pitchFamily="18" charset="0"/>
                <a:cs typeface="Times New Roman" panose="02020603050405020304" pitchFamily="18" charset="0"/>
              </a:rPr>
              <a:t>They usually have two or more levels below them, like supervisors and workers. </a:t>
            </a:r>
          </a:p>
          <a:p>
            <a:r>
              <a:rPr lang="en-US" dirty="0">
                <a:latin typeface="Times New Roman" panose="02020603050405020304" pitchFamily="18" charset="0"/>
                <a:cs typeface="Times New Roman" panose="02020603050405020304" pitchFamily="18" charset="0"/>
              </a:rPr>
              <a:t>They focus on the near future and medium-term planning (for the coming months or 1–2 years), not very long-term. </a:t>
            </a:r>
          </a:p>
          <a:p>
            <a:r>
              <a:rPr lang="en-US" dirty="0">
                <a:latin typeface="Times New Roman" panose="02020603050405020304" pitchFamily="18" charset="0"/>
                <a:cs typeface="Times New Roman" panose="02020603050405020304" pitchFamily="18" charset="0"/>
              </a:rPr>
              <a:t>Earlier, many organisations had too many middle managers; later they reduced layers to improve speed and cut cost. </a:t>
            </a:r>
          </a:p>
          <a:p>
            <a:r>
              <a:rPr lang="en-US" dirty="0">
                <a:latin typeface="Times New Roman" panose="02020603050405020304" pitchFamily="18" charset="0"/>
                <a:cs typeface="Times New Roman" panose="02020603050405020304" pitchFamily="18" charset="0"/>
              </a:rPr>
              <a:t>Earlier, middle managers mainly passed information up and down the hierarchy (from top to lower and vice versa). Now, they also create horizontal networks – they coordinate with other departments (marketing, production, finance, etc.) so that the organisation can respond quickly to changes. </a:t>
            </a:r>
          </a:p>
          <a:p>
            <a:r>
              <a:rPr lang="en-US" dirty="0">
                <a:latin typeface="Times New Roman" panose="02020603050405020304" pitchFamily="18" charset="0"/>
                <a:cs typeface="Times New Roman" panose="02020603050405020304" pitchFamily="18" charset="0"/>
              </a:rPr>
              <a:t>Research shows middle managers are very important for innovation and for handling fast changes in the environment.</a:t>
            </a:r>
          </a:p>
          <a:p>
            <a:r>
              <a:rPr lang="en-US" dirty="0">
                <a:latin typeface="Times New Roman" panose="02020603050405020304" pitchFamily="18" charset="0"/>
                <a:cs typeface="Times New Roman" panose="02020603050405020304" pitchFamily="18" charset="0"/>
              </a:rPr>
              <a:t>So, middle managers act like a bridge between top management and lower-level managers, and also like coordinators across departments.</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125799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233AFE4-3005-2F7F-D074-3E8899A49FA6}"/>
              </a:ext>
            </a:extLst>
          </p:cNvPr>
          <p:cNvSpPr>
            <a:spLocks noGrp="1"/>
          </p:cNvSpPr>
          <p:nvPr>
            <p:ph idx="1"/>
          </p:nvPr>
        </p:nvSpPr>
        <p:spPr/>
        <p:txBody>
          <a:bodyPr>
            <a:normAutofit fontScale="92500" lnSpcReduction="10000"/>
          </a:bodyPr>
          <a:lstStyle/>
          <a:p>
            <a:pPr marL="0" indent="0">
              <a:buNone/>
            </a:pPr>
            <a:r>
              <a:rPr lang="en-IN" sz="2400" b="1" dirty="0">
                <a:latin typeface="Times New Roman" panose="02020603050405020304" pitchFamily="18" charset="0"/>
                <a:cs typeface="Times New Roman" panose="02020603050405020304" pitchFamily="18" charset="0"/>
              </a:rPr>
              <a:t>(iii) First-Line (Lower-Level) Managers: </a:t>
            </a:r>
            <a:r>
              <a:rPr lang="en-US" sz="2400" dirty="0">
                <a:latin typeface="Times New Roman" panose="02020603050405020304" pitchFamily="18" charset="0"/>
                <a:cs typeface="Times New Roman" panose="02020603050405020304" pitchFamily="18" charset="0"/>
              </a:rPr>
              <a:t>These are the managers closest to the workers. Examples: supervisors, line managers, foremen, section chiefs, office managers.</a:t>
            </a:r>
          </a:p>
          <a:p>
            <a:r>
              <a:rPr lang="en-US" sz="2400" dirty="0">
                <a:latin typeface="Times New Roman" panose="02020603050405020304" pitchFamily="18" charset="0"/>
                <a:cs typeface="Times New Roman" panose="02020603050405020304" pitchFamily="18" charset="0"/>
              </a:rPr>
              <a:t>They are directly responsible for the production of goods or services (e.g., supervising workers on the shop floor, or front-office staff in a bank). </a:t>
            </a:r>
          </a:p>
          <a:p>
            <a:r>
              <a:rPr lang="en-US" sz="2400" dirty="0">
                <a:latin typeface="Times New Roman" panose="02020603050405020304" pitchFamily="18" charset="0"/>
                <a:cs typeface="Times New Roman" panose="02020603050405020304" pitchFamily="18" charset="0"/>
              </a:rPr>
              <a:t>They manage non-managerial employees (workers, clerks, salespersons). </a:t>
            </a:r>
          </a:p>
          <a:p>
            <a:r>
              <a:rPr lang="en-US" sz="2400" dirty="0">
                <a:latin typeface="Times New Roman" panose="02020603050405020304" pitchFamily="18" charset="0"/>
                <a:cs typeface="Times New Roman" panose="02020603050405020304" pitchFamily="18" charset="0"/>
              </a:rPr>
              <a:t>Their main focus is on day-to-day work – daily targets, attendance, quality, safety, following rules and procedures.</a:t>
            </a:r>
          </a:p>
          <a:p>
            <a:r>
              <a:rPr lang="en-US" sz="2400" dirty="0">
                <a:latin typeface="Times New Roman" panose="02020603050405020304" pitchFamily="18" charset="0"/>
                <a:cs typeface="Times New Roman" panose="02020603050405020304" pitchFamily="18" charset="0"/>
              </a:rPr>
              <a:t>They provide technical guidance and help workers solve immediate problems. </a:t>
            </a:r>
          </a:p>
          <a:p>
            <a:r>
              <a:rPr lang="en-US" sz="2400" dirty="0">
                <a:latin typeface="Times New Roman" panose="02020603050405020304" pitchFamily="18" charset="0"/>
                <a:cs typeface="Times New Roman" panose="02020603050405020304" pitchFamily="18" charset="0"/>
              </a:rPr>
              <a:t>They also motivate and guide young or new employees, helping them adjust to the work and follow company policies. </a:t>
            </a:r>
          </a:p>
          <a:p>
            <a:r>
              <a:rPr lang="en-US" sz="2400" dirty="0">
                <a:latin typeface="Times New Roman" panose="02020603050405020304" pitchFamily="18" charset="0"/>
                <a:cs typeface="Times New Roman" panose="02020603050405020304" pitchFamily="18" charset="0"/>
              </a:rPr>
              <a:t>Their time horizon is short-term – today, this week, this month. They are like the team leaders who ensure that plans are converted into actual work.</a:t>
            </a:r>
          </a:p>
          <a:p>
            <a:pPr marL="0" indent="0">
              <a:buNone/>
            </a:pPr>
            <a:endParaRPr lang="en-IN" dirty="0"/>
          </a:p>
        </p:txBody>
      </p:sp>
    </p:spTree>
    <p:extLst>
      <p:ext uri="{BB962C8B-B14F-4D97-AF65-F5344CB8AC3E}">
        <p14:creationId xmlns:p14="http://schemas.microsoft.com/office/powerpoint/2010/main" val="1798219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C027775-246D-D02F-726E-77071DEB264C}"/>
              </a:ext>
            </a:extLst>
          </p:cNvPr>
          <p:cNvSpPr>
            <a:spLocks noGrp="1"/>
          </p:cNvSpPr>
          <p:nvPr>
            <p:ph idx="1"/>
          </p:nvPr>
        </p:nvSpPr>
        <p:spPr>
          <a:xfrm>
            <a:off x="398033" y="1473798"/>
            <a:ext cx="11661289" cy="5384202"/>
          </a:xfrm>
        </p:spPr>
        <p:txBody>
          <a:bodyPr>
            <a:normAutofit lnSpcReduction="10000"/>
          </a:bodyPr>
          <a:lstStyle/>
          <a:p>
            <a:pPr marL="0" indent="0">
              <a:buNone/>
            </a:pPr>
            <a:r>
              <a:rPr lang="en-IN" sz="2200" b="1" dirty="0">
                <a:latin typeface="Times New Roman" panose="02020603050405020304" pitchFamily="18" charset="0"/>
                <a:cs typeface="Times New Roman" panose="02020603050405020304" pitchFamily="18" charset="0"/>
              </a:rPr>
              <a:t>B. Horizontal Direction</a:t>
            </a:r>
          </a:p>
          <a:p>
            <a:pPr marL="514350" indent="-514350">
              <a:buFont typeface="+mj-lt"/>
              <a:buAutoNum type="romanLcPeriod"/>
            </a:pPr>
            <a:r>
              <a:rPr lang="en-IN" sz="2200" b="1" dirty="0">
                <a:latin typeface="Times New Roman" panose="02020603050405020304" pitchFamily="18" charset="0"/>
                <a:cs typeface="Times New Roman" panose="02020603050405020304" pitchFamily="18" charset="0"/>
              </a:rPr>
              <a:t>Functional Managers: </a:t>
            </a:r>
            <a:r>
              <a:rPr lang="en-US" sz="2200" dirty="0">
                <a:latin typeface="Times New Roman" panose="02020603050405020304" pitchFamily="18" charset="0"/>
                <a:cs typeface="Times New Roman" panose="02020603050405020304" pitchFamily="18" charset="0"/>
              </a:rPr>
              <a:t>Functional managers are responsible for one specific function or department in the organisation. They handle activities related to only that area, such as marketing, finance, HR, production, or IT. All the people under them usually do similar types of work.</a:t>
            </a:r>
          </a:p>
          <a:p>
            <a:r>
              <a:rPr lang="en-US" sz="2200" dirty="0">
                <a:latin typeface="Times New Roman" panose="02020603050405020304" pitchFamily="18" charset="0"/>
                <a:cs typeface="Times New Roman" panose="02020603050405020304" pitchFamily="18" charset="0"/>
              </a:rPr>
              <a:t>For example, a Marketing Manager plans advertisements, sales promotions, and market research only for the marketing function. They are specialists in that one field and focus on improving efficiency and performance in that particular department.</a:t>
            </a:r>
          </a:p>
          <a:p>
            <a:pPr marL="514350" indent="-514350">
              <a:buFont typeface="+mj-lt"/>
              <a:buAutoNum type="romanLcPeriod" startAt="2"/>
            </a:pPr>
            <a:r>
              <a:rPr lang="en-IN" sz="2200" b="1" dirty="0">
                <a:latin typeface="Times New Roman" panose="02020603050405020304" pitchFamily="18" charset="0"/>
                <a:cs typeface="Times New Roman" panose="02020603050405020304" pitchFamily="18" charset="0"/>
              </a:rPr>
              <a:t>General Managers: </a:t>
            </a:r>
            <a:r>
              <a:rPr lang="en-US" sz="2200" dirty="0">
                <a:latin typeface="Times New Roman" panose="02020603050405020304" pitchFamily="18" charset="0"/>
                <a:cs typeface="Times New Roman" panose="02020603050405020304" pitchFamily="18" charset="0"/>
              </a:rPr>
              <a:t>General managers are responsible for several different functions at the same time. General managers are responsible for several different functions within a single unit, branch, division, or project. </a:t>
            </a:r>
          </a:p>
          <a:p>
            <a:r>
              <a:rPr lang="en-US" sz="2200" dirty="0">
                <a:latin typeface="Times New Roman" panose="02020603050405020304" pitchFamily="18" charset="0"/>
                <a:cs typeface="Times New Roman" panose="02020603050405020304" pitchFamily="18" charset="0"/>
              </a:rPr>
              <a:t>They do not handle just one department; instead, they look after many departments together, such as production, HR, finance, and marketing in their unit. </a:t>
            </a:r>
          </a:p>
          <a:p>
            <a:r>
              <a:rPr lang="en-US" sz="2200" dirty="0">
                <a:latin typeface="Times New Roman" panose="02020603050405020304" pitchFamily="18" charset="0"/>
                <a:cs typeface="Times New Roman" panose="02020603050405020304" pitchFamily="18" charset="0"/>
              </a:rPr>
              <a:t>For example, a Plant Manager in a factory or a Branch Manager in a bank supervises all activities and departments in that plant or branch. They are generalists who coordinate different functions, solve overall problems, and are responsible for the total performance (output, profit, quality, employees, customers) of their unit.</a:t>
            </a:r>
          </a:p>
          <a:p>
            <a:endParaRPr lang="en-US" sz="2200"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24740260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C3DF13-55C9-308C-274B-3B548275845A}"/>
              </a:ext>
            </a:extLst>
          </p:cNvPr>
          <p:cNvSpPr>
            <a:spLocks noGrp="1"/>
          </p:cNvSpPr>
          <p:nvPr>
            <p:ph idx="1"/>
          </p:nvPr>
        </p:nvSpPr>
        <p:spPr>
          <a:xfrm>
            <a:off x="475129" y="1538344"/>
            <a:ext cx="11241741" cy="5152913"/>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MANAGERIAL ROLES: ROLES OF MANAGEMENT</a:t>
            </a:r>
          </a:p>
          <a:p>
            <a:pPr marL="0" indent="0">
              <a:buNone/>
            </a:pPr>
            <a:r>
              <a:rPr lang="en-US" sz="2200" dirty="0">
                <a:latin typeface="Times New Roman" panose="02020603050405020304" pitchFamily="18" charset="0"/>
                <a:cs typeface="Times New Roman" panose="02020603050405020304" pitchFamily="18" charset="0"/>
              </a:rPr>
              <a:t>Henry Mintzberg explained that managers do not only perform functions (planning, organising, staffing, directing, controlling), but they also play different roles in their daily work.</a:t>
            </a:r>
          </a:p>
          <a:p>
            <a:pPr marL="0" indent="0">
              <a:buNone/>
            </a:pPr>
            <a:r>
              <a:rPr lang="en-US" sz="2200" dirty="0">
                <a:latin typeface="Times New Roman" panose="02020603050405020304" pitchFamily="18" charset="0"/>
                <a:cs typeface="Times New Roman" panose="02020603050405020304" pitchFamily="18" charset="0"/>
              </a:rPr>
              <a:t>He grouped these roles into three categories:</a:t>
            </a:r>
          </a:p>
          <a:p>
            <a:r>
              <a:rPr lang="en-US" sz="2200" b="1" dirty="0">
                <a:latin typeface="Times New Roman" panose="02020603050405020304" pitchFamily="18" charset="0"/>
                <a:cs typeface="Times New Roman" panose="02020603050405020304" pitchFamily="18" charset="0"/>
              </a:rPr>
              <a:t>Interpersonal roles </a:t>
            </a:r>
            <a:r>
              <a:rPr lang="en-US" sz="2200" dirty="0">
                <a:latin typeface="Times New Roman" panose="02020603050405020304" pitchFamily="18" charset="0"/>
                <a:cs typeface="Times New Roman" panose="02020603050405020304" pitchFamily="18" charset="0"/>
              </a:rPr>
              <a:t>– dealing with people and relationships.</a:t>
            </a:r>
          </a:p>
          <a:p>
            <a:r>
              <a:rPr lang="en-US" sz="2200" b="1" dirty="0">
                <a:latin typeface="Times New Roman" panose="02020603050405020304" pitchFamily="18" charset="0"/>
                <a:cs typeface="Times New Roman" panose="02020603050405020304" pitchFamily="18" charset="0"/>
              </a:rPr>
              <a:t>Informational roles </a:t>
            </a:r>
            <a:r>
              <a:rPr lang="en-US" sz="2200" dirty="0">
                <a:latin typeface="Times New Roman" panose="02020603050405020304" pitchFamily="18" charset="0"/>
                <a:cs typeface="Times New Roman" panose="02020603050405020304" pitchFamily="18" charset="0"/>
              </a:rPr>
              <a:t>– dealing with information.</a:t>
            </a:r>
          </a:p>
          <a:p>
            <a:r>
              <a:rPr lang="en-US" sz="2200" b="1" dirty="0">
                <a:latin typeface="Times New Roman" panose="02020603050405020304" pitchFamily="18" charset="0"/>
                <a:cs typeface="Times New Roman" panose="02020603050405020304" pitchFamily="18" charset="0"/>
              </a:rPr>
              <a:t>Decisional roles </a:t>
            </a:r>
            <a:r>
              <a:rPr lang="en-US" sz="2200" dirty="0">
                <a:latin typeface="Times New Roman" panose="02020603050405020304" pitchFamily="18" charset="0"/>
                <a:cs typeface="Times New Roman" panose="02020603050405020304" pitchFamily="18" charset="0"/>
              </a:rPr>
              <a:t>– dealing with decisions and actions.</a:t>
            </a:r>
          </a:p>
          <a:p>
            <a:pPr marL="0" indent="0">
              <a:buNone/>
            </a:pPr>
            <a:r>
              <a:rPr lang="en-US" sz="2200" dirty="0">
                <a:latin typeface="Times New Roman" panose="02020603050405020304" pitchFamily="18" charset="0"/>
                <a:cs typeface="Times New Roman" panose="02020603050405020304" pitchFamily="18" charset="0"/>
              </a:rPr>
              <a:t>A single manager may play many roles at the same time, depending on the situation.</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01345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D68586-1444-937C-6317-203DBC189421}"/>
              </a:ext>
            </a:extLst>
          </p:cNvPr>
          <p:cNvSpPr>
            <a:spLocks noGrp="1"/>
          </p:cNvSpPr>
          <p:nvPr>
            <p:ph idx="1"/>
          </p:nvPr>
        </p:nvSpPr>
        <p:spPr>
          <a:xfrm>
            <a:off x="365760" y="1524000"/>
            <a:ext cx="11419840" cy="495808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NATURE OF MANAGEMENT</a:t>
            </a:r>
          </a:p>
          <a:p>
            <a:pPr marL="457200" indent="-457200">
              <a:buFont typeface="+mj-lt"/>
              <a:buAutoNum type="arabicPeriod"/>
            </a:pPr>
            <a:r>
              <a:rPr lang="en-IN" sz="2400" dirty="0">
                <a:latin typeface="Times New Roman" panose="02020603050405020304" pitchFamily="18" charset="0"/>
                <a:cs typeface="Times New Roman" panose="02020603050405020304" pitchFamily="18" charset="0"/>
              </a:rPr>
              <a:t>Continuous Process</a:t>
            </a:r>
          </a:p>
          <a:p>
            <a:pPr marL="457200" indent="-457200">
              <a:buFont typeface="+mj-lt"/>
              <a:buAutoNum type="arabicPeriod"/>
            </a:pPr>
            <a:r>
              <a:rPr lang="en-IN" sz="2400" dirty="0">
                <a:latin typeface="Times New Roman" panose="02020603050405020304" pitchFamily="18" charset="0"/>
                <a:cs typeface="Times New Roman" panose="02020603050405020304" pitchFamily="18" charset="0"/>
              </a:rPr>
              <a:t>Management as a Career</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Management as a Science and Art</a:t>
            </a:r>
          </a:p>
          <a:p>
            <a:pPr marL="457200" indent="-457200">
              <a:buFont typeface="+mj-lt"/>
              <a:buAutoNum type="arabicPeriod"/>
            </a:pPr>
            <a:r>
              <a:rPr lang="en-IN" sz="2400" dirty="0">
                <a:latin typeface="Times New Roman" panose="02020603050405020304" pitchFamily="18" charset="0"/>
                <a:cs typeface="Times New Roman" panose="02020603050405020304" pitchFamily="18" charset="0"/>
              </a:rPr>
              <a:t>Goal-Oriented</a:t>
            </a:r>
          </a:p>
          <a:p>
            <a:pPr marL="457200" indent="-457200">
              <a:buFont typeface="+mj-lt"/>
              <a:buAutoNum type="arabicPeriod"/>
            </a:pPr>
            <a:r>
              <a:rPr lang="en-IN" sz="2400" dirty="0">
                <a:latin typeface="Times New Roman" panose="02020603050405020304" pitchFamily="18" charset="0"/>
                <a:cs typeface="Times New Roman" panose="02020603050405020304" pitchFamily="18" charset="0"/>
              </a:rPr>
              <a:t>Provide Guidance</a:t>
            </a:r>
          </a:p>
          <a:p>
            <a:pPr marL="457200" indent="-457200">
              <a:buFont typeface="+mj-lt"/>
              <a:buAutoNum type="arabicPeriod"/>
            </a:pPr>
            <a:r>
              <a:rPr lang="en-IN" sz="2400" dirty="0">
                <a:latin typeface="Times New Roman" panose="02020603050405020304" pitchFamily="18" charset="0"/>
                <a:cs typeface="Times New Roman" panose="02020603050405020304" pitchFamily="18" charset="0"/>
              </a:rPr>
              <a:t>Ensures Coordination</a:t>
            </a:r>
          </a:p>
          <a:p>
            <a:pPr marL="457200" indent="-457200">
              <a:buFont typeface="+mj-lt"/>
              <a:buAutoNum type="arabicPeriod"/>
            </a:pPr>
            <a:r>
              <a:rPr lang="en-IN" sz="2400" dirty="0">
                <a:latin typeface="Times New Roman" panose="02020603050405020304" pitchFamily="18" charset="0"/>
                <a:cs typeface="Times New Roman" panose="02020603050405020304" pitchFamily="18" charset="0"/>
              </a:rPr>
              <a:t>Dynamic in Nature</a:t>
            </a:r>
          </a:p>
          <a:p>
            <a:pPr marL="0" indent="0">
              <a:buNone/>
            </a:pPr>
            <a:r>
              <a:rPr lang="en-US" sz="2400" b="1" dirty="0">
                <a:latin typeface="Times New Roman" panose="02020603050405020304" pitchFamily="18" charset="0"/>
                <a:cs typeface="Times New Roman" panose="02020603050405020304" pitchFamily="18" charset="0"/>
              </a:rPr>
              <a:t>1. Continuous Process: </a:t>
            </a:r>
            <a:r>
              <a:rPr lang="en-US" sz="2400" dirty="0">
                <a:latin typeface="Times New Roman" panose="02020603050405020304" pitchFamily="18" charset="0"/>
                <a:cs typeface="Times New Roman" panose="02020603050405020304" pitchFamily="18" charset="0"/>
              </a:rPr>
              <a:t>Management never stops. It is an ongoing process that includes planning, organizing, staffing, directing, and controlling. All these steps are connected and help in solving problems and achieving goals.</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040386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FDC0E6ED-5116-BD0F-BC5F-2C3FF319E69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36955" y="1645920"/>
            <a:ext cx="8918089" cy="51098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32891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ED0208-7C7E-315F-11DC-3A1F7DABE4F4}"/>
              </a:ext>
            </a:extLst>
          </p:cNvPr>
          <p:cNvSpPr>
            <a:spLocks noGrp="1"/>
          </p:cNvSpPr>
          <p:nvPr>
            <p:ph idx="1"/>
          </p:nvPr>
        </p:nvSpPr>
        <p:spPr>
          <a:xfrm>
            <a:off x="236668" y="1376978"/>
            <a:ext cx="11715078" cy="5481021"/>
          </a:xfrm>
        </p:spPr>
        <p:txBody>
          <a:bodyPr>
            <a:normAutofit fontScale="92500" lnSpcReduction="20000"/>
          </a:bodyPr>
          <a:lstStyle/>
          <a:p>
            <a:pPr marL="0" indent="0">
              <a:buNone/>
            </a:pPr>
            <a:r>
              <a:rPr lang="en-US" sz="2400" b="1" dirty="0">
                <a:latin typeface="Times New Roman" panose="02020603050405020304" pitchFamily="18" charset="0"/>
                <a:cs typeface="Times New Roman" panose="02020603050405020304" pitchFamily="18" charset="0"/>
              </a:rPr>
              <a:t>1) Interpersonal Roles: </a:t>
            </a:r>
            <a:r>
              <a:rPr lang="en-US" sz="2400" dirty="0">
                <a:latin typeface="Times New Roman" panose="02020603050405020304" pitchFamily="18" charset="0"/>
                <a:cs typeface="Times New Roman" panose="02020603050405020304" pitchFamily="18" charset="0"/>
              </a:rPr>
              <a:t>These roles are about how the manager interacts with people, inside and outside the organization.</a:t>
            </a:r>
          </a:p>
          <a:p>
            <a:pPr marL="0" indent="0">
              <a:buNone/>
            </a:pPr>
            <a:r>
              <a:rPr lang="en-US" sz="2400" b="1" dirty="0">
                <a:latin typeface="Times New Roman" panose="02020603050405020304" pitchFamily="18" charset="0"/>
                <a:cs typeface="Times New Roman" panose="02020603050405020304" pitchFamily="18" charset="0"/>
              </a:rPr>
              <a:t>(</a:t>
            </a:r>
            <a:r>
              <a:rPr lang="en-US" sz="2400" b="1" dirty="0" err="1">
                <a:latin typeface="Times New Roman" panose="02020603050405020304" pitchFamily="18" charset="0"/>
                <a:cs typeface="Times New Roman" panose="02020603050405020304" pitchFamily="18" charset="0"/>
              </a:rPr>
              <a:t>i</a:t>
            </a:r>
            <a:r>
              <a:rPr lang="en-US" sz="2400" b="1" dirty="0">
                <a:latin typeface="Times New Roman" panose="02020603050405020304" pitchFamily="18" charset="0"/>
                <a:cs typeface="Times New Roman" panose="02020603050405020304" pitchFamily="18" charset="0"/>
              </a:rPr>
              <a:t>) Figurehead: </a:t>
            </a:r>
            <a:r>
              <a:rPr lang="en-US" sz="2400" dirty="0">
                <a:latin typeface="Times New Roman" panose="02020603050405020304" pitchFamily="18" charset="0"/>
                <a:cs typeface="Times New Roman" panose="02020603050405020304" pitchFamily="18" charset="0"/>
              </a:rPr>
              <a:t>As a figurehead, the manager performs formal or symbolic duties.</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Examples:</a:t>
            </a:r>
          </a:p>
          <a:p>
            <a:r>
              <a:rPr lang="en-US" sz="2400" dirty="0">
                <a:latin typeface="Times New Roman" panose="02020603050405020304" pitchFamily="18" charset="0"/>
                <a:cs typeface="Times New Roman" panose="02020603050405020304" pitchFamily="18" charset="0"/>
              </a:rPr>
              <a:t>Welcoming foreign business visitors.</a:t>
            </a:r>
          </a:p>
          <a:p>
            <a:r>
              <a:rPr lang="en-US" sz="2400" dirty="0">
                <a:latin typeface="Times New Roman" panose="02020603050405020304" pitchFamily="18" charset="0"/>
                <a:cs typeface="Times New Roman" panose="02020603050405020304" pitchFamily="18" charset="0"/>
              </a:rPr>
              <a:t>Attending employees’ functions or events.</a:t>
            </a:r>
          </a:p>
          <a:p>
            <a:r>
              <a:rPr lang="en-US" sz="2400" dirty="0">
                <a:latin typeface="Times New Roman" panose="02020603050405020304" pitchFamily="18" charset="0"/>
                <a:cs typeface="Times New Roman" panose="02020603050405020304" pitchFamily="18" charset="0"/>
              </a:rPr>
              <a:t>Representing the company at official meetings or ceremonies.</a:t>
            </a:r>
          </a:p>
          <a:p>
            <a:r>
              <a:rPr lang="en-US" sz="2400" dirty="0">
                <a:latin typeface="Times New Roman" panose="02020603050405020304" pitchFamily="18" charset="0"/>
                <a:cs typeface="Times New Roman" panose="02020603050405020304" pitchFamily="18" charset="0"/>
              </a:rPr>
              <a:t>Hosting lunch or dinner for important clients.</a:t>
            </a:r>
          </a:p>
          <a:p>
            <a:pPr marL="0" indent="0">
              <a:buNone/>
            </a:pPr>
            <a:r>
              <a:rPr lang="en-US" sz="2400" dirty="0">
                <a:latin typeface="Times New Roman" panose="02020603050405020304" pitchFamily="18" charset="0"/>
                <a:cs typeface="Times New Roman" panose="02020603050405020304" pitchFamily="18" charset="0"/>
              </a:rPr>
              <a:t>In this role, the manager is like the face of the organisation for certain events.</a:t>
            </a:r>
          </a:p>
          <a:p>
            <a:pPr marL="0" indent="0">
              <a:buNone/>
            </a:pPr>
            <a:r>
              <a:rPr lang="en-US" sz="2400" b="1" dirty="0">
                <a:latin typeface="Times New Roman" panose="02020603050405020304" pitchFamily="18" charset="0"/>
                <a:cs typeface="Times New Roman" panose="02020603050405020304" pitchFamily="18" charset="0"/>
              </a:rPr>
              <a:t>(ii) Leader: </a:t>
            </a:r>
            <a:r>
              <a:rPr lang="en-US" sz="2400" dirty="0">
                <a:latin typeface="Times New Roman" panose="02020603050405020304" pitchFamily="18" charset="0"/>
                <a:cs typeface="Times New Roman" panose="02020603050405020304" pitchFamily="18" charset="0"/>
              </a:rPr>
              <a:t>As a leader, the manager:</a:t>
            </a:r>
          </a:p>
          <a:p>
            <a:r>
              <a:rPr lang="en-US" sz="2400" dirty="0">
                <a:latin typeface="Times New Roman" panose="02020603050405020304" pitchFamily="18" charset="0"/>
                <a:cs typeface="Times New Roman" panose="02020603050405020304" pitchFamily="18" charset="0"/>
              </a:rPr>
              <a:t>Guides and motivates subordinates.</a:t>
            </a:r>
          </a:p>
          <a:p>
            <a:r>
              <a:rPr lang="en-US" sz="2400" dirty="0">
                <a:latin typeface="Times New Roman" panose="02020603050405020304" pitchFamily="18" charset="0"/>
                <a:cs typeface="Times New Roman" panose="02020603050405020304" pitchFamily="18" charset="0"/>
              </a:rPr>
              <a:t>Tries to match employees’ personal needs (like growth, recognition) with organisational goals.</a:t>
            </a:r>
          </a:p>
          <a:p>
            <a:r>
              <a:rPr lang="en-US" sz="2400" dirty="0">
                <a:latin typeface="Times New Roman" panose="02020603050405020304" pitchFamily="18" charset="0"/>
                <a:cs typeface="Times New Roman" panose="02020603050405020304" pitchFamily="18" charset="0"/>
              </a:rPr>
              <a:t>Provides direction, sets performance standards and gives feedback.</a:t>
            </a:r>
          </a:p>
          <a:p>
            <a:pPr marL="0" indent="0">
              <a:buNone/>
            </a:pPr>
            <a:r>
              <a:rPr lang="en-US" sz="2400" dirty="0">
                <a:latin typeface="Times New Roman" panose="02020603050405020304" pitchFamily="18" charset="0"/>
                <a:cs typeface="Times New Roman" panose="02020603050405020304" pitchFamily="18" charset="0"/>
              </a:rPr>
              <a:t>Example: A sales manager encouraging the sales team to achieve targets, conducting training, appreciating good performance, and helping poor performers improve.</a:t>
            </a:r>
          </a:p>
          <a:p>
            <a:pPr marL="0" indent="0">
              <a:buNone/>
            </a:pPr>
            <a:r>
              <a:rPr lang="en-US" sz="2400" dirty="0">
                <a:latin typeface="Times New Roman" panose="02020603050405020304" pitchFamily="18" charset="0"/>
                <a:cs typeface="Times New Roman" panose="02020603050405020304" pitchFamily="18" charset="0"/>
              </a:rPr>
              <a:t>Here, the manager’s job is to build a strong, motivated team.</a:t>
            </a:r>
          </a:p>
          <a:p>
            <a:pPr marL="0" indent="0">
              <a:buNone/>
            </a:pPr>
            <a:endParaRPr lang="en-US" sz="2200"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20347555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D69D490-B5D3-B98C-6329-08A3631A4EA8}"/>
              </a:ext>
            </a:extLst>
          </p:cNvPr>
          <p:cNvSpPr>
            <a:spLocks noGrp="1"/>
          </p:cNvSpPr>
          <p:nvPr>
            <p:ph idx="1"/>
          </p:nvPr>
        </p:nvSpPr>
        <p:spPr>
          <a:xfrm>
            <a:off x="247426" y="1323191"/>
            <a:ext cx="11779623" cy="5534809"/>
          </a:xfrm>
        </p:spPr>
        <p:txBody>
          <a:bodyPr>
            <a:normAutofit fontScale="77500" lnSpcReduction="20000"/>
          </a:bodyPr>
          <a:lstStyle/>
          <a:p>
            <a:pPr marL="0" indent="0">
              <a:buNone/>
            </a:pPr>
            <a:r>
              <a:rPr lang="en-US" b="1" dirty="0">
                <a:latin typeface="Times New Roman" panose="02020603050405020304" pitchFamily="18" charset="0"/>
                <a:cs typeface="Times New Roman" panose="02020603050405020304" pitchFamily="18" charset="0"/>
              </a:rPr>
              <a:t>(iii) Liaison: </a:t>
            </a:r>
            <a:r>
              <a:rPr lang="en-US" dirty="0">
                <a:latin typeface="Times New Roman" panose="02020603050405020304" pitchFamily="18" charset="0"/>
                <a:cs typeface="Times New Roman" panose="02020603050405020304" pitchFamily="18" charset="0"/>
              </a:rPr>
              <a:t>As a liaison, the manager:</a:t>
            </a:r>
          </a:p>
          <a:p>
            <a:r>
              <a:rPr lang="en-US" dirty="0">
                <a:latin typeface="Times New Roman" panose="02020603050405020304" pitchFamily="18" charset="0"/>
                <a:cs typeface="Times New Roman" panose="02020603050405020304" pitchFamily="18" charset="0"/>
              </a:rPr>
              <a:t>Maintains contacts with people outside his/her own department.</a:t>
            </a:r>
          </a:p>
          <a:p>
            <a:r>
              <a:rPr lang="en-US" dirty="0">
                <a:latin typeface="Times New Roman" panose="02020603050405020304" pitchFamily="18" charset="0"/>
                <a:cs typeface="Times New Roman" panose="02020603050405020304" pitchFamily="18" charset="0"/>
              </a:rPr>
              <a:t>Builds a network with other managers, suppliers, customers, consultants, etc.</a:t>
            </a:r>
          </a:p>
          <a:p>
            <a:r>
              <a:rPr lang="en-US" dirty="0">
                <a:latin typeface="Times New Roman" panose="02020603050405020304" pitchFamily="18" charset="0"/>
                <a:cs typeface="Times New Roman" panose="02020603050405020304" pitchFamily="18" charset="0"/>
              </a:rPr>
              <a:t>Exchanges information and resources with them.</a:t>
            </a:r>
          </a:p>
          <a:p>
            <a:pPr marL="0" indent="0">
              <a:buNone/>
            </a:pPr>
            <a:r>
              <a:rPr lang="en-US" dirty="0">
                <a:latin typeface="Times New Roman" panose="02020603050405020304" pitchFamily="18" charset="0"/>
                <a:cs typeface="Times New Roman" panose="02020603050405020304" pitchFamily="18" charset="0"/>
              </a:rPr>
              <a:t>For example, a production manager may talk frequently with the purchase manager, marketing manager and suppliers to ensure smooth flow of materials and information.</a:t>
            </a:r>
          </a:p>
          <a:p>
            <a:pPr marL="0" indent="0">
              <a:buNone/>
            </a:pPr>
            <a:r>
              <a:rPr lang="en-US" dirty="0">
                <a:latin typeface="Times New Roman" panose="02020603050405020304" pitchFamily="18" charset="0"/>
                <a:cs typeface="Times New Roman" panose="02020603050405020304" pitchFamily="18" charset="0"/>
              </a:rPr>
              <a:t>In this role, the manager acts like a connecting link between different people and departments.</a:t>
            </a:r>
          </a:p>
          <a:p>
            <a:pPr marL="0" indent="0">
              <a:buNone/>
            </a:pPr>
            <a:r>
              <a:rPr lang="en-US" b="1" dirty="0">
                <a:latin typeface="Times New Roman" panose="02020603050405020304" pitchFamily="18" charset="0"/>
                <a:cs typeface="Times New Roman" panose="02020603050405020304" pitchFamily="18" charset="0"/>
              </a:rPr>
              <a:t>2) Informational Roles: </a:t>
            </a:r>
            <a:r>
              <a:rPr lang="en-US" dirty="0">
                <a:latin typeface="Times New Roman" panose="02020603050405020304" pitchFamily="18" charset="0"/>
                <a:cs typeface="Times New Roman" panose="02020603050405020304" pitchFamily="18" charset="0"/>
              </a:rPr>
              <a:t>These roles deal with collecting, processing and sharing information. Information is the “lifeblood” of management.</a:t>
            </a:r>
          </a:p>
          <a:p>
            <a:pPr marL="0" indent="0">
              <a:buNone/>
            </a:pPr>
            <a:r>
              <a:rPr lang="en-US" b="1" dirty="0">
                <a:latin typeface="Times New Roman" panose="02020603050405020304" pitchFamily="18" charset="0"/>
                <a:cs typeface="Times New Roman" panose="02020603050405020304" pitchFamily="18" charset="0"/>
              </a:rPr>
              <a:t>(</a:t>
            </a:r>
            <a:r>
              <a:rPr lang="en-US" b="1" dirty="0" err="1">
                <a:latin typeface="Times New Roman" panose="02020603050405020304" pitchFamily="18" charset="0"/>
                <a:cs typeface="Times New Roman" panose="02020603050405020304" pitchFamily="18" charset="0"/>
              </a:rPr>
              <a:t>i</a:t>
            </a:r>
            <a:r>
              <a:rPr lang="en-US" b="1" dirty="0">
                <a:latin typeface="Times New Roman" panose="02020603050405020304" pitchFamily="18" charset="0"/>
                <a:cs typeface="Times New Roman" panose="02020603050405020304" pitchFamily="18" charset="0"/>
              </a:rPr>
              <a:t>) Monitor: </a:t>
            </a:r>
            <a:r>
              <a:rPr lang="en-US" dirty="0">
                <a:latin typeface="Times New Roman" panose="02020603050405020304" pitchFamily="18" charset="0"/>
                <a:cs typeface="Times New Roman" panose="02020603050405020304" pitchFamily="18" charset="0"/>
              </a:rPr>
              <a:t>As a monitor, the manager:</a:t>
            </a:r>
          </a:p>
          <a:p>
            <a:r>
              <a:rPr lang="en-US" dirty="0">
                <a:latin typeface="Times New Roman" panose="02020603050405020304" pitchFamily="18" charset="0"/>
                <a:cs typeface="Times New Roman" panose="02020603050405020304" pitchFamily="18" charset="0"/>
              </a:rPr>
              <a:t>Continuously seeks information from inside and outside the organisation.</a:t>
            </a:r>
          </a:p>
          <a:p>
            <a:r>
              <a:rPr lang="en-US" dirty="0">
                <a:latin typeface="Times New Roman" panose="02020603050405020304" pitchFamily="18" charset="0"/>
                <a:cs typeface="Times New Roman" panose="02020603050405020304" pitchFamily="18" charset="0"/>
              </a:rPr>
              <a:t>Builds a personal network of contacts and uses reports, meetings, emails, etc., to stay updated.</a:t>
            </a:r>
          </a:p>
          <a:p>
            <a:r>
              <a:rPr lang="en-US" dirty="0">
                <a:latin typeface="Times New Roman" panose="02020603050405020304" pitchFamily="18" charset="0"/>
                <a:cs typeface="Times New Roman" panose="02020603050405020304" pitchFamily="18" charset="0"/>
              </a:rPr>
              <a:t>Watches competitors, market trends, technology, and internal performance.</a:t>
            </a:r>
          </a:p>
          <a:p>
            <a:pPr marL="0" indent="0">
              <a:buNone/>
            </a:pPr>
            <a:r>
              <a:rPr lang="en-US" dirty="0">
                <a:latin typeface="Times New Roman" panose="02020603050405020304" pitchFamily="18" charset="0"/>
                <a:cs typeface="Times New Roman" panose="02020603050405020304" pitchFamily="18" charset="0"/>
              </a:rPr>
              <a:t>Example: A marketing manager reading industry reports, attending trade fairs, and checking sales data to understand changing customer preferences.</a:t>
            </a:r>
          </a:p>
          <a:p>
            <a:pPr marL="0" indent="0">
              <a:buNone/>
            </a:pPr>
            <a:r>
              <a:rPr lang="en-US" dirty="0">
                <a:latin typeface="Times New Roman" panose="02020603050405020304" pitchFamily="18" charset="0"/>
                <a:cs typeface="Times New Roman" panose="02020603050405020304" pitchFamily="18" charset="0"/>
              </a:rPr>
              <a:t>So, the manager behaves like a radar, scanning the environment.</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3584096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5D10FD-0C6C-54C4-D491-A9703D90D0E9}"/>
              </a:ext>
            </a:extLst>
          </p:cNvPr>
          <p:cNvSpPr>
            <a:spLocks noGrp="1"/>
          </p:cNvSpPr>
          <p:nvPr>
            <p:ph idx="1"/>
          </p:nvPr>
        </p:nvSpPr>
        <p:spPr>
          <a:xfrm>
            <a:off x="211568" y="1452282"/>
            <a:ext cx="11768864" cy="5228217"/>
          </a:xfrm>
        </p:spPr>
        <p:txBody>
          <a:bodyPr>
            <a:normAutofit fontScale="47500" lnSpcReduction="20000"/>
          </a:bodyPr>
          <a:lstStyle/>
          <a:p>
            <a:pPr marL="0" indent="0">
              <a:buNone/>
            </a:pPr>
            <a:r>
              <a:rPr lang="en-US" sz="4200" b="1" dirty="0">
                <a:latin typeface="Times New Roman" panose="02020603050405020304" pitchFamily="18" charset="0"/>
                <a:cs typeface="Times New Roman" panose="02020603050405020304" pitchFamily="18" charset="0"/>
              </a:rPr>
              <a:t>(ii) Disseminator: </a:t>
            </a:r>
            <a:r>
              <a:rPr lang="en-US" sz="4200" dirty="0">
                <a:latin typeface="Times New Roman" panose="02020603050405020304" pitchFamily="18" charset="0"/>
                <a:cs typeface="Times New Roman" panose="02020603050405020304" pitchFamily="18" charset="0"/>
              </a:rPr>
              <a:t>As a disseminator, the manager:</a:t>
            </a:r>
          </a:p>
          <a:p>
            <a:r>
              <a:rPr lang="en-US" sz="4200" dirty="0">
                <a:latin typeface="Times New Roman" panose="02020603050405020304" pitchFamily="18" charset="0"/>
                <a:cs typeface="Times New Roman" panose="02020603050405020304" pitchFamily="18" charset="0"/>
              </a:rPr>
              <a:t>Shares important information with subordinates and team members.</a:t>
            </a:r>
          </a:p>
          <a:p>
            <a:r>
              <a:rPr lang="en-US" sz="4200" dirty="0">
                <a:latin typeface="Times New Roman" panose="02020603050405020304" pitchFamily="18" charset="0"/>
                <a:cs typeface="Times New Roman" panose="02020603050405020304" pitchFamily="18" charset="0"/>
              </a:rPr>
              <a:t>Passes on information that employees would not normally receive directly.</a:t>
            </a:r>
          </a:p>
          <a:p>
            <a:r>
              <a:rPr lang="en-US" sz="4200" dirty="0">
                <a:latin typeface="Times New Roman" panose="02020603050405020304" pitchFamily="18" charset="0"/>
                <a:cs typeface="Times New Roman" panose="02020603050405020304" pitchFamily="18" charset="0"/>
              </a:rPr>
              <a:t>Ensures that team members know about policies, plans, changes, and opportunities.</a:t>
            </a:r>
          </a:p>
          <a:p>
            <a:pPr marL="0" indent="0">
              <a:buNone/>
            </a:pPr>
            <a:r>
              <a:rPr lang="en-US" sz="4200" dirty="0">
                <a:latin typeface="Times New Roman" panose="02020603050405020304" pitchFamily="18" charset="0"/>
                <a:cs typeface="Times New Roman" panose="02020603050405020304" pitchFamily="18" charset="0"/>
              </a:rPr>
              <a:t>Example: After attending a top management meeting, a department manager informs their team about new targets, new rules, or a new product launch.</a:t>
            </a:r>
          </a:p>
          <a:p>
            <a:pPr marL="0" indent="0">
              <a:buNone/>
            </a:pPr>
            <a:r>
              <a:rPr lang="en-US" sz="4200" dirty="0">
                <a:latin typeface="Times New Roman" panose="02020603050405020304" pitchFamily="18" charset="0"/>
                <a:cs typeface="Times New Roman" panose="02020603050405020304" pitchFamily="18" charset="0"/>
              </a:rPr>
              <a:t>Here, the manager acts like an information transmitter within the organisation.</a:t>
            </a:r>
          </a:p>
          <a:p>
            <a:pPr marL="0" indent="0">
              <a:buNone/>
            </a:pPr>
            <a:r>
              <a:rPr lang="en-US" sz="4200" b="1" dirty="0">
                <a:latin typeface="Times New Roman" panose="02020603050405020304" pitchFamily="18" charset="0"/>
                <a:cs typeface="Times New Roman" panose="02020603050405020304" pitchFamily="18" charset="0"/>
              </a:rPr>
              <a:t>(iii) Spokesperson: </a:t>
            </a:r>
            <a:r>
              <a:rPr lang="en-US" sz="4200" dirty="0">
                <a:latin typeface="Times New Roman" panose="02020603050405020304" pitchFamily="18" charset="0"/>
                <a:cs typeface="Times New Roman" panose="02020603050405020304" pitchFamily="18" charset="0"/>
              </a:rPr>
              <a:t>As a spokesperson, the manager:</a:t>
            </a:r>
          </a:p>
          <a:p>
            <a:r>
              <a:rPr lang="en-US" sz="4200" dirty="0">
                <a:latin typeface="Times New Roman" panose="02020603050405020304" pitchFamily="18" charset="0"/>
                <a:cs typeface="Times New Roman" panose="02020603050405020304" pitchFamily="18" charset="0"/>
              </a:rPr>
              <a:t>Represents the organisation to outsiders such as shareholders, government, media, customers, and the general public.</a:t>
            </a:r>
          </a:p>
          <a:p>
            <a:r>
              <a:rPr lang="en-US" sz="4200" dirty="0">
                <a:latin typeface="Times New Roman" panose="02020603050405020304" pitchFamily="18" charset="0"/>
                <a:cs typeface="Times New Roman" panose="02020603050405020304" pitchFamily="18" charset="0"/>
              </a:rPr>
              <a:t>Gives information about the company’s performance, policies, achievements and responsibilities.</a:t>
            </a:r>
          </a:p>
          <a:p>
            <a:pPr marL="0" indent="0">
              <a:buNone/>
            </a:pPr>
            <a:r>
              <a:rPr lang="en-US" sz="4200" dirty="0">
                <a:latin typeface="Times New Roman" panose="02020603050405020304" pitchFamily="18" charset="0"/>
                <a:cs typeface="Times New Roman" panose="02020603050405020304" pitchFamily="18" charset="0"/>
              </a:rPr>
              <a:t>Examples:</a:t>
            </a:r>
          </a:p>
          <a:p>
            <a:r>
              <a:rPr lang="en-US" sz="4200" dirty="0">
                <a:latin typeface="Times New Roman" panose="02020603050405020304" pitchFamily="18" charset="0"/>
                <a:cs typeface="Times New Roman" panose="02020603050405020304" pitchFamily="18" charset="0"/>
              </a:rPr>
              <a:t>Presenting the annual report to shareholders.</a:t>
            </a:r>
          </a:p>
          <a:p>
            <a:r>
              <a:rPr lang="en-US" sz="4200" dirty="0">
                <a:latin typeface="Times New Roman" panose="02020603050405020304" pitchFamily="18" charset="0"/>
                <a:cs typeface="Times New Roman" panose="02020603050405020304" pitchFamily="18" charset="0"/>
              </a:rPr>
              <a:t>Explaining activities to society.</a:t>
            </a:r>
          </a:p>
          <a:p>
            <a:pPr marL="0" indent="0">
              <a:buNone/>
            </a:pPr>
            <a:r>
              <a:rPr lang="en-US" sz="4200" dirty="0">
                <a:latin typeface="Times New Roman" panose="02020603050405020304" pitchFamily="18" charset="0"/>
                <a:cs typeface="Times New Roman" panose="02020603050405020304" pitchFamily="18" charset="0"/>
              </a:rPr>
              <a:t>In this role, the manager is the official voice of the organisation.</a:t>
            </a:r>
          </a:p>
          <a:p>
            <a:pPr marL="0" indent="0">
              <a:buNone/>
            </a:pPr>
            <a:endParaRPr lang="en-IN" dirty="0"/>
          </a:p>
        </p:txBody>
      </p:sp>
    </p:spTree>
    <p:extLst>
      <p:ext uri="{BB962C8B-B14F-4D97-AF65-F5344CB8AC3E}">
        <p14:creationId xmlns:p14="http://schemas.microsoft.com/office/powerpoint/2010/main" val="14466489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B7F6271-6B2E-6336-503A-58C37FFFA3FB}"/>
              </a:ext>
            </a:extLst>
          </p:cNvPr>
          <p:cNvSpPr>
            <a:spLocks noGrp="1"/>
          </p:cNvSpPr>
          <p:nvPr>
            <p:ph idx="1"/>
          </p:nvPr>
        </p:nvSpPr>
        <p:spPr>
          <a:xfrm>
            <a:off x="270734" y="1522207"/>
            <a:ext cx="11650532" cy="5411097"/>
          </a:xfrm>
        </p:spPr>
        <p:txBody>
          <a:bodyPr>
            <a:normAutofit fontScale="70000" lnSpcReduction="20000"/>
          </a:bodyPr>
          <a:lstStyle/>
          <a:p>
            <a:pPr marL="0" indent="0">
              <a:buNone/>
            </a:pPr>
            <a:r>
              <a:rPr lang="en-US" b="1" dirty="0">
                <a:latin typeface="Times New Roman" panose="02020603050405020304" pitchFamily="18" charset="0"/>
                <a:cs typeface="Times New Roman" panose="02020603050405020304" pitchFamily="18" charset="0"/>
              </a:rPr>
              <a:t>3) Decisional Roles: </a:t>
            </a:r>
            <a:r>
              <a:rPr lang="en-US" dirty="0">
                <a:latin typeface="Times New Roman" panose="02020603050405020304" pitchFamily="18" charset="0"/>
                <a:cs typeface="Times New Roman" panose="02020603050405020304" pitchFamily="18" charset="0"/>
              </a:rPr>
              <a:t>Managers have access to a lot of information, so they also play important roles in decision-making.</a:t>
            </a:r>
          </a:p>
          <a:p>
            <a:pPr marL="0" indent="0">
              <a:buNone/>
            </a:pPr>
            <a:r>
              <a:rPr lang="en-US" b="1" dirty="0">
                <a:latin typeface="Times New Roman" panose="02020603050405020304" pitchFamily="18" charset="0"/>
                <a:cs typeface="Times New Roman" panose="02020603050405020304" pitchFamily="18" charset="0"/>
              </a:rPr>
              <a:t>(</a:t>
            </a:r>
            <a:r>
              <a:rPr lang="en-US" b="1" dirty="0" err="1">
                <a:latin typeface="Times New Roman" panose="02020603050405020304" pitchFamily="18" charset="0"/>
                <a:cs typeface="Times New Roman" panose="02020603050405020304" pitchFamily="18" charset="0"/>
              </a:rPr>
              <a:t>i</a:t>
            </a:r>
            <a:r>
              <a:rPr lang="en-US" b="1" dirty="0">
                <a:latin typeface="Times New Roman" panose="02020603050405020304" pitchFamily="18" charset="0"/>
                <a:cs typeface="Times New Roman" panose="02020603050405020304" pitchFamily="18" charset="0"/>
              </a:rPr>
              <a:t>) Entrepreneur: </a:t>
            </a:r>
            <a:r>
              <a:rPr lang="en-US" dirty="0">
                <a:latin typeface="Times New Roman" panose="02020603050405020304" pitchFamily="18" charset="0"/>
                <a:cs typeface="Times New Roman" panose="02020603050405020304" pitchFamily="18" charset="0"/>
              </a:rPr>
              <a:t>As an entrepreneur, the manager:</a:t>
            </a:r>
          </a:p>
          <a:p>
            <a:r>
              <a:rPr lang="en-US" dirty="0">
                <a:latin typeface="Times New Roman" panose="02020603050405020304" pitchFamily="18" charset="0"/>
                <a:cs typeface="Times New Roman" panose="02020603050405020304" pitchFamily="18" charset="0"/>
              </a:rPr>
              <a:t>Looks for new ideas and opportunities.</a:t>
            </a:r>
          </a:p>
          <a:p>
            <a:r>
              <a:rPr lang="en-US" dirty="0">
                <a:latin typeface="Times New Roman" panose="02020603050405020304" pitchFamily="18" charset="0"/>
                <a:cs typeface="Times New Roman" panose="02020603050405020304" pitchFamily="18" charset="0"/>
              </a:rPr>
              <a:t>Responds to changes in the environment by improving products, processes or services.</a:t>
            </a:r>
          </a:p>
          <a:p>
            <a:r>
              <a:rPr lang="en-US" dirty="0">
                <a:latin typeface="Times New Roman" panose="02020603050405020304" pitchFamily="18" charset="0"/>
                <a:cs typeface="Times New Roman" panose="02020603050405020304" pitchFamily="18" charset="0"/>
              </a:rPr>
              <a:t>Starts new projects, launches new products or enters new markets.</a:t>
            </a:r>
          </a:p>
          <a:p>
            <a:pPr marL="0" indent="0">
              <a:buNone/>
            </a:pPr>
            <a:r>
              <a:rPr lang="en-US" dirty="0">
                <a:latin typeface="Times New Roman" panose="02020603050405020304" pitchFamily="18" charset="0"/>
                <a:cs typeface="Times New Roman" panose="02020603050405020304" pitchFamily="18" charset="0"/>
              </a:rPr>
              <a:t>Example: A manager introducing a new online ordering system after noticing that customers prefer digital channels. </a:t>
            </a:r>
          </a:p>
          <a:p>
            <a:pPr marL="0" indent="0">
              <a:buNone/>
            </a:pPr>
            <a:r>
              <a:rPr lang="en-US" dirty="0">
                <a:latin typeface="Times New Roman" panose="02020603050405020304" pitchFamily="18" charset="0"/>
                <a:cs typeface="Times New Roman" panose="02020603050405020304" pitchFamily="18" charset="0"/>
              </a:rPr>
              <a:t>Here, the manager acts like an innovator and change agent within the organisation.</a:t>
            </a:r>
          </a:p>
          <a:p>
            <a:pPr marL="0" indent="0">
              <a:buNone/>
            </a:pPr>
            <a:r>
              <a:rPr lang="en-US" b="1" dirty="0">
                <a:latin typeface="Times New Roman" panose="02020603050405020304" pitchFamily="18" charset="0"/>
                <a:cs typeface="Times New Roman" panose="02020603050405020304" pitchFamily="18" charset="0"/>
              </a:rPr>
              <a:t>(ii) Disturbance Handler: </a:t>
            </a:r>
            <a:r>
              <a:rPr lang="en-US" dirty="0">
                <a:latin typeface="Times New Roman" panose="02020603050405020304" pitchFamily="18" charset="0"/>
                <a:cs typeface="Times New Roman" panose="02020603050405020304" pitchFamily="18" charset="0"/>
              </a:rPr>
              <a:t>As a disturbance handler, the manager:</a:t>
            </a:r>
          </a:p>
          <a:p>
            <a:r>
              <a:rPr lang="en-US" dirty="0">
                <a:latin typeface="Times New Roman" panose="02020603050405020304" pitchFamily="18" charset="0"/>
                <a:cs typeface="Times New Roman" panose="02020603050405020304" pitchFamily="18" charset="0"/>
              </a:rPr>
              <a:t>Deals with unexpected problems and crises.</a:t>
            </a:r>
          </a:p>
          <a:p>
            <a:r>
              <a:rPr lang="en-US" dirty="0">
                <a:latin typeface="Times New Roman" panose="02020603050405020304" pitchFamily="18" charset="0"/>
                <a:cs typeface="Times New Roman" panose="02020603050405020304" pitchFamily="18" charset="0"/>
              </a:rPr>
              <a:t>Handles conflicts, strikes, customer complaints, machine breakdowns, sudden loss of a major client, etc.</a:t>
            </a:r>
          </a:p>
          <a:p>
            <a:r>
              <a:rPr lang="en-US" dirty="0">
                <a:latin typeface="Times New Roman" panose="02020603050405020304" pitchFamily="18" charset="0"/>
                <a:cs typeface="Times New Roman" panose="02020603050405020304" pitchFamily="18" charset="0"/>
              </a:rPr>
              <a:t>Tries to reduce the damage and bring back normal functioning quickly.</a:t>
            </a:r>
          </a:p>
          <a:p>
            <a:pPr marL="0" indent="0">
              <a:buNone/>
            </a:pPr>
            <a:r>
              <a:rPr lang="en-US" dirty="0">
                <a:latin typeface="Times New Roman" panose="02020603050405020304" pitchFamily="18" charset="0"/>
                <a:cs typeface="Times New Roman" panose="02020603050405020304" pitchFamily="18" charset="0"/>
              </a:rPr>
              <a:t>Example: A manager resolving a dispute between two employees, or managing operations when workers go on a short strike.</a:t>
            </a:r>
          </a:p>
          <a:p>
            <a:pPr marL="0" indent="0">
              <a:buNone/>
            </a:pPr>
            <a:r>
              <a:rPr lang="en-US" dirty="0">
                <a:latin typeface="Times New Roman" panose="02020603050405020304" pitchFamily="18" charset="0"/>
                <a:cs typeface="Times New Roman" panose="02020603050405020304" pitchFamily="18" charset="0"/>
              </a:rPr>
              <a:t>In this role, the manager is like a problem-solver in emergencies.</a:t>
            </a:r>
          </a:p>
          <a:p>
            <a:pPr marL="0" indent="0">
              <a:buNone/>
            </a:pPr>
            <a:endParaRPr lang="en-IN" dirty="0"/>
          </a:p>
        </p:txBody>
      </p:sp>
    </p:spTree>
    <p:extLst>
      <p:ext uri="{BB962C8B-B14F-4D97-AF65-F5344CB8AC3E}">
        <p14:creationId xmlns:p14="http://schemas.microsoft.com/office/powerpoint/2010/main" val="37115062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BF2BE62-BD16-ACD5-2BBD-11CB9FD3B5E7}"/>
              </a:ext>
            </a:extLst>
          </p:cNvPr>
          <p:cNvSpPr>
            <a:spLocks noGrp="1"/>
          </p:cNvSpPr>
          <p:nvPr>
            <p:ph idx="1"/>
          </p:nvPr>
        </p:nvSpPr>
        <p:spPr>
          <a:xfrm>
            <a:off x="279699" y="1420008"/>
            <a:ext cx="11811896" cy="5346552"/>
          </a:xfrm>
        </p:spPr>
        <p:txBody>
          <a:bodyPr>
            <a:normAutofit fontScale="62500" lnSpcReduction="20000"/>
          </a:bodyPr>
          <a:lstStyle/>
          <a:p>
            <a:pPr marL="0" indent="0">
              <a:buNone/>
            </a:pPr>
            <a:r>
              <a:rPr lang="en-US" sz="3200" b="1" dirty="0">
                <a:latin typeface="Times New Roman" panose="02020603050405020304" pitchFamily="18" charset="0"/>
                <a:cs typeface="Times New Roman" panose="02020603050405020304" pitchFamily="18" charset="0"/>
              </a:rPr>
              <a:t>(iii) Resource Allocator: </a:t>
            </a:r>
            <a:r>
              <a:rPr lang="en-US" sz="3200" dirty="0">
                <a:latin typeface="Times New Roman" panose="02020603050405020304" pitchFamily="18" charset="0"/>
                <a:cs typeface="Times New Roman" panose="02020603050405020304" pitchFamily="18" charset="0"/>
              </a:rPr>
              <a:t>As a resource allocator, the manager:</a:t>
            </a:r>
          </a:p>
          <a:p>
            <a:r>
              <a:rPr lang="en-US" sz="3200" dirty="0">
                <a:latin typeface="Times New Roman" panose="02020603050405020304" pitchFamily="18" charset="0"/>
                <a:cs typeface="Times New Roman" panose="02020603050405020304" pitchFamily="18" charset="0"/>
              </a:rPr>
              <a:t>Decides who will do which work, and what resources (money, people, machines, time) they will get.</a:t>
            </a:r>
          </a:p>
          <a:p>
            <a:r>
              <a:rPr lang="en-US" sz="3200" dirty="0">
                <a:latin typeface="Times New Roman" panose="02020603050405020304" pitchFamily="18" charset="0"/>
                <a:cs typeface="Times New Roman" panose="02020603050405020304" pitchFamily="18" charset="0"/>
              </a:rPr>
              <a:t>Divides tasks among employees and delegates authority according to their ability and experience.</a:t>
            </a:r>
          </a:p>
          <a:p>
            <a:r>
              <a:rPr lang="en-US" sz="3200" dirty="0">
                <a:latin typeface="Times New Roman" panose="02020603050405020304" pitchFamily="18" charset="0"/>
                <a:cs typeface="Times New Roman" panose="02020603050405020304" pitchFamily="18" charset="0"/>
              </a:rPr>
              <a:t>Sets priorities when resources are limited.</a:t>
            </a:r>
          </a:p>
          <a:p>
            <a:pPr marL="0" indent="0">
              <a:buNone/>
            </a:pPr>
            <a:r>
              <a:rPr lang="en-US" sz="3200" dirty="0">
                <a:latin typeface="Times New Roman" panose="02020603050405020304" pitchFamily="18" charset="0"/>
                <a:cs typeface="Times New Roman" panose="02020603050405020304" pitchFamily="18" charset="0"/>
              </a:rPr>
              <a:t>Example: A project manager deciding which team member will handle which part of the project and how much budget each part will get.</a:t>
            </a:r>
          </a:p>
          <a:p>
            <a:pPr marL="0" indent="0">
              <a:buNone/>
            </a:pPr>
            <a:r>
              <a:rPr lang="en-US" sz="3200" dirty="0">
                <a:latin typeface="Times New Roman" panose="02020603050405020304" pitchFamily="18" charset="0"/>
                <a:cs typeface="Times New Roman" panose="02020603050405020304" pitchFamily="18" charset="0"/>
              </a:rPr>
              <a:t>Here, the manager acts like a planner and distributor of resources.</a:t>
            </a:r>
          </a:p>
          <a:p>
            <a:pPr marL="0" indent="0">
              <a:buNone/>
            </a:pPr>
            <a:r>
              <a:rPr lang="en-US" sz="3200" b="1" dirty="0">
                <a:latin typeface="Times New Roman" panose="02020603050405020304" pitchFamily="18" charset="0"/>
                <a:cs typeface="Times New Roman" panose="02020603050405020304" pitchFamily="18" charset="0"/>
              </a:rPr>
              <a:t>(iv) Negotiator: </a:t>
            </a:r>
            <a:r>
              <a:rPr lang="en-US" sz="3200" dirty="0">
                <a:latin typeface="Times New Roman" panose="02020603050405020304" pitchFamily="18" charset="0"/>
                <a:cs typeface="Times New Roman" panose="02020603050405020304" pitchFamily="18" charset="0"/>
              </a:rPr>
              <a:t>As a negotiator, the manager:</a:t>
            </a:r>
          </a:p>
          <a:p>
            <a:r>
              <a:rPr lang="en-US" sz="3200" dirty="0">
                <a:latin typeface="Times New Roman" panose="02020603050405020304" pitchFamily="18" charset="0"/>
                <a:cs typeface="Times New Roman" panose="02020603050405020304" pitchFamily="18" charset="0"/>
              </a:rPr>
              <a:t>Represents the organisation (or department) in discussions and bargaining.</a:t>
            </a:r>
          </a:p>
          <a:p>
            <a:r>
              <a:rPr lang="en-US" sz="3200" dirty="0">
                <a:latin typeface="Times New Roman" panose="02020603050405020304" pitchFamily="18" charset="0"/>
                <a:cs typeface="Times New Roman" panose="02020603050405020304" pitchFamily="18" charset="0"/>
              </a:rPr>
              <a:t>Negotiates with unions, suppliers, clients, other departments, or government authorities.</a:t>
            </a:r>
          </a:p>
          <a:p>
            <a:pPr marL="0" indent="0">
              <a:buNone/>
            </a:pPr>
            <a:r>
              <a:rPr lang="en-US" sz="3200" dirty="0">
                <a:latin typeface="Times New Roman" panose="02020603050405020304" pitchFamily="18" charset="0"/>
                <a:cs typeface="Times New Roman" panose="02020603050405020304" pitchFamily="18" charset="0"/>
              </a:rPr>
              <a:t>Examples:</a:t>
            </a:r>
          </a:p>
          <a:p>
            <a:r>
              <a:rPr lang="en-US" sz="3200" dirty="0">
                <a:latin typeface="Times New Roman" panose="02020603050405020304" pitchFamily="18" charset="0"/>
                <a:cs typeface="Times New Roman" panose="02020603050405020304" pitchFamily="18" charset="0"/>
              </a:rPr>
              <a:t>A top-level manager negotiating a major contract with a big client.</a:t>
            </a:r>
          </a:p>
          <a:p>
            <a:r>
              <a:rPr lang="en-US" sz="3200" dirty="0">
                <a:latin typeface="Times New Roman" panose="02020603050405020304" pitchFamily="18" charset="0"/>
                <a:cs typeface="Times New Roman" panose="02020603050405020304" pitchFamily="18" charset="0"/>
              </a:rPr>
              <a:t>A middle-level manager negotiating with a supplier for better prices or delivery terms.</a:t>
            </a:r>
          </a:p>
          <a:p>
            <a:r>
              <a:rPr lang="en-US" sz="3200" dirty="0">
                <a:latin typeface="Times New Roman" panose="02020603050405020304" pitchFamily="18" charset="0"/>
                <a:cs typeface="Times New Roman" panose="02020603050405020304" pitchFamily="18" charset="0"/>
              </a:rPr>
              <a:t>An HR manager negotiating with employee representatives about working conditions.</a:t>
            </a:r>
          </a:p>
          <a:p>
            <a:pPr marL="0" indent="0">
              <a:buNone/>
            </a:pPr>
            <a:r>
              <a:rPr lang="en-US" sz="3200" dirty="0">
                <a:latin typeface="Times New Roman" panose="02020603050405020304" pitchFamily="18" charset="0"/>
                <a:cs typeface="Times New Roman" panose="02020603050405020304" pitchFamily="18" charset="0"/>
              </a:rPr>
              <a:t>Not all negotiations are handled by top management; each level of manager negotiates on issues related to their level and responsibility.</a:t>
            </a:r>
          </a:p>
          <a:p>
            <a:pPr marL="0" indent="0">
              <a:buNone/>
            </a:pPr>
            <a:endParaRPr lang="en-IN" dirty="0"/>
          </a:p>
        </p:txBody>
      </p:sp>
    </p:spTree>
    <p:extLst>
      <p:ext uri="{BB962C8B-B14F-4D97-AF65-F5344CB8AC3E}">
        <p14:creationId xmlns:p14="http://schemas.microsoft.com/office/powerpoint/2010/main" val="1450284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7EBB32C8-4709-FA2A-108D-2585605C50C5}"/>
              </a:ext>
            </a:extLst>
          </p:cNvPr>
          <p:cNvPicPr>
            <a:picLocks noGrp="1" noChangeAspect="1"/>
          </p:cNvPicPr>
          <p:nvPr>
            <p:ph idx="1"/>
          </p:nvPr>
        </p:nvPicPr>
        <p:blipFill>
          <a:blip r:embed="rId2"/>
          <a:stretch>
            <a:fillRect/>
          </a:stretch>
        </p:blipFill>
        <p:spPr>
          <a:xfrm>
            <a:off x="1477864" y="1473200"/>
            <a:ext cx="9236272" cy="5186363"/>
          </a:xfrm>
          <a:prstGeom prst="rect">
            <a:avLst/>
          </a:prstGeom>
        </p:spPr>
      </p:pic>
    </p:spTree>
    <p:extLst>
      <p:ext uri="{BB962C8B-B14F-4D97-AF65-F5344CB8AC3E}">
        <p14:creationId xmlns:p14="http://schemas.microsoft.com/office/powerpoint/2010/main" val="34394423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7C96CB7-1D12-7D80-AB3B-A51041596912}"/>
              </a:ext>
            </a:extLst>
          </p:cNvPr>
          <p:cNvSpPr>
            <a:spLocks noGrp="1"/>
          </p:cNvSpPr>
          <p:nvPr>
            <p:ph idx="1"/>
          </p:nvPr>
        </p:nvSpPr>
        <p:spPr>
          <a:xfrm>
            <a:off x="587636" y="1366222"/>
            <a:ext cx="11016727" cy="5217459"/>
          </a:xfrm>
        </p:spPr>
        <p:txBody>
          <a:bodyPr>
            <a:noAutofit/>
          </a:bodyPr>
          <a:lstStyle/>
          <a:p>
            <a:pPr marL="0" indent="0">
              <a:buNone/>
            </a:pPr>
            <a:r>
              <a:rPr lang="en-US" sz="2200" b="1" dirty="0">
                <a:latin typeface="Times New Roman" panose="02020603050405020304" pitchFamily="18" charset="0"/>
                <a:cs typeface="Times New Roman" panose="02020603050405020304" pitchFamily="18" charset="0"/>
              </a:rPr>
              <a:t>1. Division of Work: </a:t>
            </a:r>
            <a:r>
              <a:rPr lang="en-US" sz="2200" dirty="0">
                <a:latin typeface="Times New Roman" panose="02020603050405020304" pitchFamily="18" charset="0"/>
                <a:cs typeface="Times New Roman" panose="02020603050405020304" pitchFamily="18" charset="0"/>
              </a:rPr>
              <a:t>Specialization increases productivity by assigning specific tasks to individuals based on their skills and expertise. It reduces waste and improves efficiency.</a:t>
            </a:r>
          </a:p>
          <a:p>
            <a:pPr marL="0" indent="0">
              <a:buNone/>
            </a:pPr>
            <a:r>
              <a:rPr lang="en-US" sz="2200" dirty="0">
                <a:latin typeface="Times New Roman" panose="02020603050405020304" pitchFamily="18" charset="0"/>
                <a:cs typeface="Times New Roman" panose="02020603050405020304" pitchFamily="18" charset="0"/>
              </a:rPr>
              <a:t>Example: In a factory, one worker focuses on assembling parts, while another handles quality checks.</a:t>
            </a:r>
          </a:p>
          <a:p>
            <a:pPr marL="0" indent="0">
              <a:buNone/>
            </a:pPr>
            <a:r>
              <a:rPr lang="en-US" sz="2200" b="1" dirty="0">
                <a:latin typeface="Times New Roman" panose="02020603050405020304" pitchFamily="18" charset="0"/>
                <a:cs typeface="Times New Roman" panose="02020603050405020304" pitchFamily="18" charset="0"/>
              </a:rPr>
              <a:t>2. Authority and Responsibility: </a:t>
            </a:r>
            <a:r>
              <a:rPr lang="en-US" sz="2200" dirty="0">
                <a:latin typeface="Times New Roman" panose="02020603050405020304" pitchFamily="18" charset="0"/>
                <a:cs typeface="Times New Roman" panose="02020603050405020304" pitchFamily="18" charset="0"/>
              </a:rPr>
              <a:t>Managers must have the authority to give orders and the responsibility to ensure tasks are completed. Authority comes with accountability.</a:t>
            </a:r>
          </a:p>
          <a:p>
            <a:pPr marL="0" indent="0">
              <a:buNone/>
            </a:pPr>
            <a:r>
              <a:rPr lang="en-US" sz="2200" dirty="0">
                <a:latin typeface="Times New Roman" panose="02020603050405020304" pitchFamily="18" charset="0"/>
                <a:cs typeface="Times New Roman" panose="02020603050405020304" pitchFamily="18" charset="0"/>
              </a:rPr>
              <a:t>Example: A team leader has the authority to assign tasks and is responsible for the team's success.</a:t>
            </a:r>
          </a:p>
          <a:p>
            <a:pPr marL="0" indent="0">
              <a:buNone/>
            </a:pPr>
            <a:r>
              <a:rPr lang="en-US" sz="2200" b="1" dirty="0">
                <a:latin typeface="Times New Roman" panose="02020603050405020304" pitchFamily="18" charset="0"/>
                <a:cs typeface="Times New Roman" panose="02020603050405020304" pitchFamily="18" charset="0"/>
              </a:rPr>
              <a:t>3. Discipline: </a:t>
            </a:r>
            <a:r>
              <a:rPr lang="en-US" sz="2200" dirty="0">
                <a:latin typeface="Times New Roman" panose="02020603050405020304" pitchFamily="18" charset="0"/>
                <a:cs typeface="Times New Roman" panose="02020603050405020304" pitchFamily="18" charset="0"/>
              </a:rPr>
              <a:t>Employees must adhere to rules, agreements, and organizational norms to maintain order. Discipline fosters respect and smooth operations.</a:t>
            </a:r>
          </a:p>
          <a:p>
            <a:pPr marL="0" indent="0">
              <a:buNone/>
            </a:pPr>
            <a:r>
              <a:rPr lang="en-US" sz="2200" dirty="0">
                <a:latin typeface="Times New Roman" panose="02020603050405020304" pitchFamily="18" charset="0"/>
                <a:cs typeface="Times New Roman" panose="02020603050405020304" pitchFamily="18" charset="0"/>
              </a:rPr>
              <a:t>Example: Employees arriving on time and following company policies.</a:t>
            </a:r>
          </a:p>
          <a:p>
            <a:pPr marL="0" indent="0">
              <a:buNone/>
            </a:pPr>
            <a:r>
              <a:rPr lang="en-US" sz="2200" b="1" dirty="0">
                <a:latin typeface="Times New Roman" panose="02020603050405020304" pitchFamily="18" charset="0"/>
                <a:cs typeface="Times New Roman" panose="02020603050405020304" pitchFamily="18" charset="0"/>
              </a:rPr>
              <a:t>4. Unity of Command: </a:t>
            </a:r>
            <a:r>
              <a:rPr lang="en-US" sz="2200" dirty="0">
                <a:latin typeface="Times New Roman" panose="02020603050405020304" pitchFamily="18" charset="0"/>
                <a:cs typeface="Times New Roman" panose="02020603050405020304" pitchFamily="18" charset="0"/>
              </a:rPr>
              <a:t>Each employee should receive instructions from only one superior to avoid confusion and conflict. </a:t>
            </a:r>
          </a:p>
          <a:p>
            <a:pPr marL="0" indent="0">
              <a:buNone/>
            </a:pPr>
            <a:r>
              <a:rPr lang="en-US" sz="2200" dirty="0">
                <a:latin typeface="Times New Roman" panose="02020603050405020304" pitchFamily="18" charset="0"/>
                <a:cs typeface="Times New Roman" panose="02020603050405020304" pitchFamily="18" charset="0"/>
              </a:rPr>
              <a:t>Example: A marketing executive reports only to the marketing manager, not to multiple department heads.</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474894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6BCA6D-3AAC-E017-C586-A8DF74512C1D}"/>
              </a:ext>
            </a:extLst>
          </p:cNvPr>
          <p:cNvSpPr>
            <a:spLocks noGrp="1"/>
          </p:cNvSpPr>
          <p:nvPr>
            <p:ph idx="1"/>
          </p:nvPr>
        </p:nvSpPr>
        <p:spPr>
          <a:xfrm>
            <a:off x="516367" y="1452282"/>
            <a:ext cx="11198711" cy="5163671"/>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5. Unity of Direction: </a:t>
            </a:r>
            <a:r>
              <a:rPr lang="en-US" sz="2200" dirty="0">
                <a:latin typeface="Times New Roman" panose="02020603050405020304" pitchFamily="18" charset="0"/>
                <a:cs typeface="Times New Roman" panose="02020603050405020304" pitchFamily="18" charset="0"/>
              </a:rPr>
              <a:t>The organization should have one clear objective and one plan for achieving it, ensuring unity and focus among employees.</a:t>
            </a:r>
          </a:p>
          <a:p>
            <a:pPr marL="0" indent="0">
              <a:buNone/>
            </a:pPr>
            <a:r>
              <a:rPr lang="en-US" sz="2200" dirty="0">
                <a:latin typeface="Times New Roman" panose="02020603050405020304" pitchFamily="18" charset="0"/>
                <a:cs typeface="Times New Roman" panose="02020603050405020304" pitchFamily="18" charset="0"/>
              </a:rPr>
              <a:t>Example: All teams work towards increasing sales through a unified marketing campaign.</a:t>
            </a:r>
          </a:p>
          <a:p>
            <a:pPr marL="0" indent="0">
              <a:buNone/>
            </a:pPr>
            <a:r>
              <a:rPr lang="en-US" sz="2200" b="1" dirty="0">
                <a:latin typeface="Times New Roman" panose="02020603050405020304" pitchFamily="18" charset="0"/>
                <a:cs typeface="Times New Roman" panose="02020603050405020304" pitchFamily="18" charset="0"/>
              </a:rPr>
              <a:t>6. Subordination of Individual Interest to General Interest: </a:t>
            </a:r>
            <a:r>
              <a:rPr lang="en-US" sz="2200" dirty="0">
                <a:latin typeface="Times New Roman" panose="02020603050405020304" pitchFamily="18" charset="0"/>
                <a:cs typeface="Times New Roman" panose="02020603050405020304" pitchFamily="18" charset="0"/>
              </a:rPr>
              <a:t>The organization's interests must take precedence over individual or personal interests.</a:t>
            </a:r>
          </a:p>
          <a:p>
            <a:pPr marL="0" indent="0">
              <a:buNone/>
            </a:pPr>
            <a:r>
              <a:rPr lang="en-US" sz="2200" dirty="0">
                <a:latin typeface="Times New Roman" panose="02020603050405020304" pitchFamily="18" charset="0"/>
                <a:cs typeface="Times New Roman" panose="02020603050405020304" pitchFamily="18" charset="0"/>
              </a:rPr>
              <a:t>Example: A worker prioritizes meeting project deadlines over personal convenience.</a:t>
            </a:r>
          </a:p>
          <a:p>
            <a:pPr marL="0" indent="0">
              <a:buNone/>
            </a:pPr>
            <a:r>
              <a:rPr lang="en-US" sz="2200" b="1" dirty="0">
                <a:latin typeface="Times New Roman" panose="02020603050405020304" pitchFamily="18" charset="0"/>
                <a:cs typeface="Times New Roman" panose="02020603050405020304" pitchFamily="18" charset="0"/>
              </a:rPr>
              <a:t>7. Remuneration of Personnel: </a:t>
            </a:r>
            <a:r>
              <a:rPr lang="en-US" sz="2200" dirty="0">
                <a:latin typeface="Times New Roman" panose="02020603050405020304" pitchFamily="18" charset="0"/>
                <a:cs typeface="Times New Roman" panose="02020603050405020304" pitchFamily="18" charset="0"/>
              </a:rPr>
              <a:t>Employees should be fairly compensated for their efforts, ensuring motivation and job satisfaction.</a:t>
            </a:r>
          </a:p>
          <a:p>
            <a:pPr marL="0" indent="0">
              <a:buNone/>
            </a:pPr>
            <a:r>
              <a:rPr lang="en-US" sz="2200" dirty="0">
                <a:latin typeface="Times New Roman" panose="02020603050405020304" pitchFamily="18" charset="0"/>
                <a:cs typeface="Times New Roman" panose="02020603050405020304" pitchFamily="18" charset="0"/>
              </a:rPr>
              <a:t>Example: Offering competitive salaries and bonuses to reward performance.</a:t>
            </a:r>
          </a:p>
          <a:p>
            <a:pPr marL="0" indent="0">
              <a:buNone/>
            </a:pPr>
            <a:r>
              <a:rPr lang="en-US" sz="2200" b="1" dirty="0">
                <a:latin typeface="Times New Roman" panose="02020603050405020304" pitchFamily="18" charset="0"/>
                <a:cs typeface="Times New Roman" panose="02020603050405020304" pitchFamily="18" charset="0"/>
              </a:rPr>
              <a:t>8. The Degree of Centralization: </a:t>
            </a:r>
            <a:r>
              <a:rPr lang="en-US" sz="2200" dirty="0">
                <a:latin typeface="Times New Roman" panose="02020603050405020304" pitchFamily="18" charset="0"/>
                <a:cs typeface="Times New Roman" panose="02020603050405020304" pitchFamily="18" charset="0"/>
              </a:rPr>
              <a:t>Decision-making authority should be centralized or decentralized depending on the organization's needs.</a:t>
            </a:r>
          </a:p>
          <a:p>
            <a:pPr marL="0" indent="0">
              <a:buNone/>
            </a:pPr>
            <a:r>
              <a:rPr lang="en-US" sz="2200" dirty="0">
                <a:latin typeface="Times New Roman" panose="02020603050405020304" pitchFamily="18" charset="0"/>
                <a:cs typeface="Times New Roman" panose="02020603050405020304" pitchFamily="18" charset="0"/>
              </a:rPr>
              <a:t>Example: In a startup, decisions might be centralized, whereas a large corporation may decentralize decisions to regional managers.</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00918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EA4CAB-1D5E-73C6-5D12-0DDF79BE35BB}"/>
              </a:ext>
            </a:extLst>
          </p:cNvPr>
          <p:cNvSpPr>
            <a:spLocks noGrp="1"/>
          </p:cNvSpPr>
          <p:nvPr>
            <p:ph idx="1"/>
          </p:nvPr>
        </p:nvSpPr>
        <p:spPr>
          <a:xfrm>
            <a:off x="719866" y="1718049"/>
            <a:ext cx="10515600" cy="4351338"/>
          </a:xfrm>
        </p:spPr>
        <p:txBody>
          <a:bodyPr>
            <a:noAutofit/>
          </a:bodyPr>
          <a:lstStyle/>
          <a:p>
            <a:pPr marL="0" indent="0">
              <a:buNone/>
            </a:pPr>
            <a:r>
              <a:rPr lang="en-US" sz="2200" b="1" dirty="0">
                <a:latin typeface="Times New Roman" panose="02020603050405020304" pitchFamily="18" charset="0"/>
                <a:cs typeface="Times New Roman" panose="02020603050405020304" pitchFamily="18" charset="0"/>
              </a:rPr>
              <a:t>9. Scalar Chain: </a:t>
            </a:r>
            <a:r>
              <a:rPr lang="en-US" sz="2200" dirty="0">
                <a:latin typeface="Times New Roman" panose="02020603050405020304" pitchFamily="18" charset="0"/>
                <a:cs typeface="Times New Roman" panose="02020603050405020304" pitchFamily="18" charset="0"/>
              </a:rPr>
              <a:t>A clear hierarchy should exist, allowing communication and decision-making to flow smoothly.</a:t>
            </a:r>
          </a:p>
          <a:p>
            <a:pPr marL="0" indent="0">
              <a:buNone/>
            </a:pPr>
            <a:r>
              <a:rPr lang="en-US" sz="2200" dirty="0">
                <a:latin typeface="Times New Roman" panose="02020603050405020304" pitchFamily="18" charset="0"/>
                <a:cs typeface="Times New Roman" panose="02020603050405020304" pitchFamily="18" charset="0"/>
              </a:rPr>
              <a:t>Example: A junior employee consults their immediate manager rather than skipping levels in the hierarchy.</a:t>
            </a:r>
          </a:p>
          <a:p>
            <a:pPr marL="0" indent="0">
              <a:buNone/>
            </a:pPr>
            <a:r>
              <a:rPr lang="en-US" sz="2200" b="1" dirty="0">
                <a:latin typeface="Times New Roman" panose="02020603050405020304" pitchFamily="18" charset="0"/>
                <a:cs typeface="Times New Roman" panose="02020603050405020304" pitchFamily="18" charset="0"/>
              </a:rPr>
              <a:t>10. Order: </a:t>
            </a:r>
            <a:r>
              <a:rPr lang="en-US" sz="2200" dirty="0">
                <a:latin typeface="Times New Roman" panose="02020603050405020304" pitchFamily="18" charset="0"/>
                <a:cs typeface="Times New Roman" panose="02020603050405020304" pitchFamily="18" charset="0"/>
              </a:rPr>
              <a:t>Resources (both human and material) should be well-organized to ensure efficiency and productivity.</a:t>
            </a:r>
          </a:p>
          <a:p>
            <a:pPr marL="0" indent="0">
              <a:buNone/>
            </a:pPr>
            <a:r>
              <a:rPr lang="en-US" sz="2200" dirty="0">
                <a:latin typeface="Times New Roman" panose="02020603050405020304" pitchFamily="18" charset="0"/>
                <a:cs typeface="Times New Roman" panose="02020603050405020304" pitchFamily="18" charset="0"/>
              </a:rPr>
              <a:t>Example: Proper filing systems and allocating employees to suitable roles.</a:t>
            </a:r>
          </a:p>
          <a:p>
            <a:pPr marL="0" indent="0">
              <a:buNone/>
            </a:pPr>
            <a:r>
              <a:rPr lang="en-US" sz="2200" b="1" dirty="0">
                <a:latin typeface="Times New Roman" panose="02020603050405020304" pitchFamily="18" charset="0"/>
                <a:cs typeface="Times New Roman" panose="02020603050405020304" pitchFamily="18" charset="0"/>
              </a:rPr>
              <a:t>11. Equity: </a:t>
            </a:r>
            <a:r>
              <a:rPr lang="en-US" sz="2200" dirty="0">
                <a:latin typeface="Times New Roman" panose="02020603050405020304" pitchFamily="18" charset="0"/>
                <a:cs typeface="Times New Roman" panose="02020603050405020304" pitchFamily="18" charset="0"/>
              </a:rPr>
              <a:t>Managers should treat employees fairly and impartially to build trust and loyalty.</a:t>
            </a:r>
          </a:p>
          <a:p>
            <a:pPr marL="0" indent="0">
              <a:buNone/>
            </a:pPr>
            <a:r>
              <a:rPr lang="en-US" sz="2200" dirty="0">
                <a:latin typeface="Times New Roman" panose="02020603050405020304" pitchFamily="18" charset="0"/>
                <a:cs typeface="Times New Roman" panose="02020603050405020304" pitchFamily="18" charset="0"/>
              </a:rPr>
              <a:t>Example: Offering equal opportunities and rewards regardless of personal bias.</a:t>
            </a:r>
          </a:p>
        </p:txBody>
      </p:sp>
    </p:spTree>
    <p:extLst>
      <p:ext uri="{BB962C8B-B14F-4D97-AF65-F5344CB8AC3E}">
        <p14:creationId xmlns:p14="http://schemas.microsoft.com/office/powerpoint/2010/main" val="33460373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BE08CB6-B355-10F1-2719-96629D6B6F13}"/>
              </a:ext>
            </a:extLst>
          </p:cNvPr>
          <p:cNvSpPr>
            <a:spLocks noGrp="1"/>
          </p:cNvSpPr>
          <p:nvPr>
            <p:ph idx="1"/>
          </p:nvPr>
        </p:nvSpPr>
        <p:spPr>
          <a:xfrm>
            <a:off x="487680" y="1473200"/>
            <a:ext cx="11176000" cy="5019040"/>
          </a:xfrm>
        </p:spPr>
        <p:txBody>
          <a:bodyPr>
            <a:normAutofit fontScale="92500"/>
          </a:bodyPr>
          <a:lstStyle/>
          <a:p>
            <a:pPr marL="0" indent="0">
              <a:buNone/>
            </a:pPr>
            <a:r>
              <a:rPr lang="en-US" sz="2600" b="1" dirty="0">
                <a:latin typeface="Times New Roman" panose="02020603050405020304" pitchFamily="18" charset="0"/>
                <a:cs typeface="Times New Roman" panose="02020603050405020304" pitchFamily="18" charset="0"/>
              </a:rPr>
              <a:t>2. Management as a Career: </a:t>
            </a:r>
            <a:r>
              <a:rPr lang="en-US" sz="2600" dirty="0">
                <a:latin typeface="Times New Roman" panose="02020603050405020304" pitchFamily="18" charset="0"/>
                <a:cs typeface="Times New Roman" panose="02020603050405020304" pitchFamily="18" charset="0"/>
              </a:rPr>
              <a:t>Management offers many job opportunities in areas like HR, marketing, finance, and supply chain. It is a growing and rewarding career field.</a:t>
            </a:r>
          </a:p>
          <a:p>
            <a:pPr marL="0" indent="0">
              <a:buNone/>
            </a:pPr>
            <a:r>
              <a:rPr lang="en-US" sz="2600" b="1" dirty="0">
                <a:latin typeface="Times New Roman" panose="02020603050405020304" pitchFamily="18" charset="0"/>
                <a:cs typeface="Times New Roman" panose="02020603050405020304" pitchFamily="18" charset="0"/>
              </a:rPr>
              <a:t>3. Management as a Science and Art: </a:t>
            </a:r>
            <a:r>
              <a:rPr lang="en-US" sz="2600" dirty="0">
                <a:latin typeface="Times New Roman" panose="02020603050405020304" pitchFamily="18" charset="0"/>
                <a:cs typeface="Times New Roman" panose="02020603050405020304" pitchFamily="18" charset="0"/>
              </a:rPr>
              <a:t>Management is a science because it has rules and principles. It is also an art because managers use their skills and creativity to handle people and situations effectively.</a:t>
            </a:r>
          </a:p>
          <a:p>
            <a:pPr marL="0" indent="0">
              <a:buNone/>
            </a:pPr>
            <a:r>
              <a:rPr lang="en-US" sz="2600" b="1" dirty="0">
                <a:latin typeface="Times New Roman" panose="02020603050405020304" pitchFamily="18" charset="0"/>
                <a:cs typeface="Times New Roman" panose="02020603050405020304" pitchFamily="18" charset="0"/>
              </a:rPr>
              <a:t>4. Goal-Oriented: </a:t>
            </a:r>
            <a:r>
              <a:rPr lang="en-US" sz="2600" dirty="0">
                <a:latin typeface="Times New Roman" panose="02020603050405020304" pitchFamily="18" charset="0"/>
                <a:cs typeface="Times New Roman" panose="02020603050405020304" pitchFamily="18" charset="0"/>
              </a:rPr>
              <a:t>The main purpose of management is to achieve the organization’s goals. Success is measured by how well these goals are met.</a:t>
            </a:r>
          </a:p>
          <a:p>
            <a:pPr marL="0" indent="0">
              <a:buNone/>
            </a:pPr>
            <a:r>
              <a:rPr lang="en-US" sz="2600" b="1" dirty="0">
                <a:latin typeface="Times New Roman" panose="02020603050405020304" pitchFamily="18" charset="0"/>
                <a:cs typeface="Times New Roman" panose="02020603050405020304" pitchFamily="18" charset="0"/>
              </a:rPr>
              <a:t>5. Provides Guidance: </a:t>
            </a:r>
            <a:r>
              <a:rPr lang="en-US" sz="2600" dirty="0">
                <a:latin typeface="Times New Roman" panose="02020603050405020304" pitchFamily="18" charset="0"/>
                <a:cs typeface="Times New Roman" panose="02020603050405020304" pitchFamily="18" charset="0"/>
              </a:rPr>
              <a:t>Management guides people on how to use resources like time, money, and manpower efficiently to get the best results.</a:t>
            </a:r>
          </a:p>
          <a:p>
            <a:pPr marL="0" indent="0">
              <a:buNone/>
            </a:pPr>
            <a:r>
              <a:rPr lang="en-US" sz="2600" b="1" dirty="0">
                <a:latin typeface="Times New Roman" panose="02020603050405020304" pitchFamily="18" charset="0"/>
                <a:cs typeface="Times New Roman" panose="02020603050405020304" pitchFamily="18" charset="0"/>
              </a:rPr>
              <a:t>6. Ensures Coordination: </a:t>
            </a:r>
            <a:r>
              <a:rPr lang="en-US" sz="2600" dirty="0">
                <a:latin typeface="Times New Roman" panose="02020603050405020304" pitchFamily="18" charset="0"/>
                <a:cs typeface="Times New Roman" panose="02020603050405020304" pitchFamily="18" charset="0"/>
              </a:rPr>
              <a:t>Management brings together people and departments so they work in harmony and avoid confusion or conflict.</a:t>
            </a:r>
          </a:p>
          <a:p>
            <a:pPr marL="0" indent="0">
              <a:buNone/>
            </a:pPr>
            <a:r>
              <a:rPr lang="en-US" sz="2600" b="1" dirty="0">
                <a:latin typeface="Times New Roman" panose="02020603050405020304" pitchFamily="18" charset="0"/>
                <a:cs typeface="Times New Roman" panose="02020603050405020304" pitchFamily="18" charset="0"/>
              </a:rPr>
              <a:t>7. Dynamic Nature: </a:t>
            </a:r>
            <a:r>
              <a:rPr lang="en-US" sz="2600" dirty="0">
                <a:latin typeface="Times New Roman" panose="02020603050405020304" pitchFamily="18" charset="0"/>
                <a:cs typeface="Times New Roman" panose="02020603050405020304" pitchFamily="18" charset="0"/>
              </a:rPr>
              <a:t>Management keeps changing and improving with new business situations and challenges. It adapts to new trends, technologies, and market conditions.</a:t>
            </a:r>
          </a:p>
          <a:p>
            <a:pPr marL="0" indent="0">
              <a:buNone/>
            </a:pPr>
            <a:endParaRPr lang="en-US" dirty="0"/>
          </a:p>
          <a:p>
            <a:pPr marL="0" indent="0">
              <a:buNone/>
            </a:pPr>
            <a:endParaRPr lang="en-IN" dirty="0"/>
          </a:p>
        </p:txBody>
      </p:sp>
    </p:spTree>
    <p:extLst>
      <p:ext uri="{BB962C8B-B14F-4D97-AF65-F5344CB8AC3E}">
        <p14:creationId xmlns:p14="http://schemas.microsoft.com/office/powerpoint/2010/main" val="22016575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727A15B-F46C-1971-1A1B-D24646DA0912}"/>
              </a:ext>
            </a:extLst>
          </p:cNvPr>
          <p:cNvSpPr>
            <a:spLocks noGrp="1"/>
          </p:cNvSpPr>
          <p:nvPr>
            <p:ph idx="1"/>
          </p:nvPr>
        </p:nvSpPr>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12. Stability of Tenure of Personnel: </a:t>
            </a:r>
            <a:r>
              <a:rPr lang="en-US" sz="2200" dirty="0">
                <a:latin typeface="Times New Roman" panose="02020603050405020304" pitchFamily="18" charset="0"/>
                <a:cs typeface="Times New Roman" panose="02020603050405020304" pitchFamily="18" charset="0"/>
              </a:rPr>
              <a:t>High employee turnover can disrupt operations, so retaining employees is important for stability and growth.</a:t>
            </a:r>
          </a:p>
          <a:p>
            <a:pPr marL="0" indent="0">
              <a:buNone/>
            </a:pPr>
            <a:r>
              <a:rPr lang="en-US" sz="2200" dirty="0">
                <a:latin typeface="Times New Roman" panose="02020603050405020304" pitchFamily="18" charset="0"/>
                <a:cs typeface="Times New Roman" panose="02020603050405020304" pitchFamily="18" charset="0"/>
              </a:rPr>
              <a:t>Example: Implementing employee retention strategies like career development programs.</a:t>
            </a:r>
          </a:p>
          <a:p>
            <a:pPr marL="0" indent="0">
              <a:buNone/>
            </a:pPr>
            <a:r>
              <a:rPr lang="en-US" sz="2200" b="1" dirty="0">
                <a:latin typeface="Times New Roman" panose="02020603050405020304" pitchFamily="18" charset="0"/>
                <a:cs typeface="Times New Roman" panose="02020603050405020304" pitchFamily="18" charset="0"/>
              </a:rPr>
              <a:t>13. Initiative: </a:t>
            </a:r>
            <a:r>
              <a:rPr lang="en-US" sz="2200" dirty="0">
                <a:latin typeface="Times New Roman" panose="02020603050405020304" pitchFamily="18" charset="0"/>
                <a:cs typeface="Times New Roman" panose="02020603050405020304" pitchFamily="18" charset="0"/>
              </a:rPr>
              <a:t>Employees should be encouraged to take initiative and contribute ideas to foster innovation and engagement.</a:t>
            </a:r>
          </a:p>
          <a:p>
            <a:pPr marL="0" indent="0">
              <a:buNone/>
            </a:pPr>
            <a:r>
              <a:rPr lang="en-US" sz="2200" dirty="0">
                <a:latin typeface="Times New Roman" panose="02020603050405020304" pitchFamily="18" charset="0"/>
                <a:cs typeface="Times New Roman" panose="02020603050405020304" pitchFamily="18" charset="0"/>
              </a:rPr>
              <a:t>Example: Allowing employees to suggest improvements to workflows.</a:t>
            </a:r>
          </a:p>
          <a:p>
            <a:pPr marL="0" indent="0">
              <a:buNone/>
            </a:pPr>
            <a:r>
              <a:rPr lang="en-US" sz="2200" b="1" dirty="0">
                <a:latin typeface="Times New Roman" panose="02020603050405020304" pitchFamily="18" charset="0"/>
                <a:cs typeface="Times New Roman" panose="02020603050405020304" pitchFamily="18" charset="0"/>
              </a:rPr>
              <a:t>14. Esprit de Corps: </a:t>
            </a:r>
            <a:r>
              <a:rPr lang="en-US" sz="2200" dirty="0">
                <a:latin typeface="Times New Roman" panose="02020603050405020304" pitchFamily="18" charset="0"/>
                <a:cs typeface="Times New Roman" panose="02020603050405020304" pitchFamily="18" charset="0"/>
              </a:rPr>
              <a:t>Team spirit and unity among employees enhance collaboration and productivity.</a:t>
            </a:r>
          </a:p>
          <a:p>
            <a:pPr marL="0" indent="0">
              <a:buNone/>
            </a:pPr>
            <a:r>
              <a:rPr lang="en-US" sz="2200" dirty="0">
                <a:latin typeface="Times New Roman" panose="02020603050405020304" pitchFamily="18" charset="0"/>
                <a:cs typeface="Times New Roman" panose="02020603050405020304" pitchFamily="18" charset="0"/>
              </a:rPr>
              <a:t>Example: Organizing team-building activities to strengthen relationships.</a:t>
            </a:r>
            <a:endParaRPr lang="en-IN" sz="2200"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20528878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C76AB94-9781-78C4-6125-6AFD5961C4AD}"/>
              </a:ext>
            </a:extLst>
          </p:cNvPr>
          <p:cNvSpPr>
            <a:spLocks noGrp="1"/>
          </p:cNvSpPr>
          <p:nvPr>
            <p:ph idx="1"/>
          </p:nvPr>
        </p:nvSpPr>
        <p:spPr>
          <a:xfrm>
            <a:off x="505609" y="1463040"/>
            <a:ext cx="11370833" cy="5109882"/>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CONTEMPORARY ISSUES IN MANAGEMENT</a:t>
            </a:r>
          </a:p>
          <a:p>
            <a:pPr marL="0" indent="0">
              <a:buNone/>
            </a:pPr>
            <a:r>
              <a:rPr lang="en-US" sz="2200" dirty="0">
                <a:latin typeface="Times New Roman" panose="02020603050405020304" pitchFamily="18" charset="0"/>
                <a:cs typeface="Times New Roman" panose="02020603050405020304" pitchFamily="18" charset="0"/>
              </a:rPr>
              <a:t>Management today has to handle many new issues like protecting the environment, treating employees fairly, and managing people from different backgrounds. These issues are called contemporary issues in management, and three important ones are: sustainability, diversity, and equity &amp; inclusion.</a:t>
            </a:r>
          </a:p>
          <a:p>
            <a:pPr marL="0" indent="0">
              <a:buNone/>
            </a:pPr>
            <a:r>
              <a:rPr lang="en-US" sz="2200" b="1" dirty="0">
                <a:latin typeface="Times New Roman" panose="02020603050405020304" pitchFamily="18" charset="0"/>
                <a:cs typeface="Times New Roman" panose="02020603050405020304" pitchFamily="18" charset="0"/>
              </a:rPr>
              <a:t>SUSTAINABILITY</a:t>
            </a:r>
          </a:p>
          <a:p>
            <a:pPr marL="0" indent="0">
              <a:buNone/>
            </a:pPr>
            <a:r>
              <a:rPr lang="en-US" sz="2200" dirty="0">
                <a:latin typeface="Times New Roman" panose="02020603050405020304" pitchFamily="18" charset="0"/>
                <a:cs typeface="Times New Roman" panose="02020603050405020304" pitchFamily="18" charset="0"/>
              </a:rPr>
              <a:t>Sustainability in management means running a business in such a way that it meets today’s needs without destroying resources for future generations. It is not only about profit, but also about protecting the environment and caring for people.</a:t>
            </a:r>
          </a:p>
          <a:p>
            <a:pPr marL="0" indent="0">
              <a:buNone/>
            </a:pPr>
            <a:r>
              <a:rPr lang="en-US" sz="2200" dirty="0">
                <a:latin typeface="Times New Roman" panose="02020603050405020304" pitchFamily="18" charset="0"/>
                <a:cs typeface="Times New Roman" panose="02020603050405020304" pitchFamily="18" charset="0"/>
              </a:rPr>
              <a:t>In management, sustainability has three main parts (Triple Bottom Line):</a:t>
            </a:r>
          </a:p>
          <a:p>
            <a:r>
              <a:rPr lang="en-US" sz="2200" dirty="0">
                <a:latin typeface="Times New Roman" panose="02020603050405020304" pitchFamily="18" charset="0"/>
                <a:cs typeface="Times New Roman" panose="02020603050405020304" pitchFamily="18" charset="0"/>
              </a:rPr>
              <a:t>Environmental – protect nature (air, water, soil, forests, animals).</a:t>
            </a:r>
          </a:p>
          <a:p>
            <a:r>
              <a:rPr lang="en-US" sz="2200" dirty="0">
                <a:latin typeface="Times New Roman" panose="02020603050405020304" pitchFamily="18" charset="0"/>
                <a:cs typeface="Times New Roman" panose="02020603050405020304" pitchFamily="18" charset="0"/>
              </a:rPr>
              <a:t>Social – protect people (workers, community, customers).</a:t>
            </a:r>
          </a:p>
          <a:p>
            <a:r>
              <a:rPr lang="en-US" sz="2200" dirty="0">
                <a:latin typeface="Times New Roman" panose="02020603050405020304" pitchFamily="18" charset="0"/>
                <a:cs typeface="Times New Roman" panose="02020603050405020304" pitchFamily="18" charset="0"/>
              </a:rPr>
              <a:t>Economic – earn profit in a responsible way.</a:t>
            </a:r>
          </a:p>
          <a:p>
            <a:pPr marL="0" indent="0">
              <a:buNone/>
            </a:pPr>
            <a:endParaRPr lang="en-IN"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912830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189DD17-92AD-0EA4-5929-FE87925A37B0}"/>
              </a:ext>
            </a:extLst>
          </p:cNvPr>
          <p:cNvSpPr>
            <a:spLocks noGrp="1"/>
          </p:cNvSpPr>
          <p:nvPr>
            <p:ph idx="1"/>
          </p:nvPr>
        </p:nvSpPr>
        <p:spPr>
          <a:xfrm>
            <a:off x="419547" y="1484554"/>
            <a:ext cx="11317045" cy="5088367"/>
          </a:xfrm>
        </p:spPr>
        <p:txBody>
          <a:bodyPr>
            <a:normAutofit lnSpcReduction="10000"/>
          </a:bodyPr>
          <a:lstStyle/>
          <a:p>
            <a:pPr marL="0" indent="0">
              <a:buNone/>
            </a:pPr>
            <a:r>
              <a:rPr lang="en-IN" sz="2200" b="1" dirty="0">
                <a:latin typeface="Times New Roman" panose="02020603050405020304" pitchFamily="18" charset="0"/>
                <a:cs typeface="Times New Roman" panose="02020603050405020304" pitchFamily="18" charset="0"/>
              </a:rPr>
              <a:t>KEY CHALLENGES:</a:t>
            </a:r>
          </a:p>
          <a:p>
            <a:r>
              <a:rPr lang="en-IN" sz="2200" dirty="0">
                <a:latin typeface="Times New Roman" panose="02020603050405020304" pitchFamily="18" charset="0"/>
                <a:cs typeface="Times New Roman" panose="02020603050405020304" pitchFamily="18" charset="0"/>
              </a:rPr>
              <a:t>Balancing short term profitability with long term environmental goals.</a:t>
            </a:r>
          </a:p>
          <a:p>
            <a:r>
              <a:rPr lang="en-US" sz="2200" dirty="0">
                <a:latin typeface="Times New Roman" panose="02020603050405020304" pitchFamily="18" charset="0"/>
                <a:cs typeface="Times New Roman" panose="02020603050405020304" pitchFamily="18" charset="0"/>
              </a:rPr>
              <a:t>Shifting to renewable energy, eco-friendly materials, waste treatment, etc., needs investment. Small companies may feel it is too expensive.</a:t>
            </a:r>
          </a:p>
          <a:p>
            <a:r>
              <a:rPr lang="en-US" sz="2200" dirty="0">
                <a:latin typeface="Times New Roman" panose="02020603050405020304" pitchFamily="18" charset="0"/>
                <a:cs typeface="Times New Roman" panose="02020603050405020304" pitchFamily="18" charset="0"/>
              </a:rPr>
              <a:t>Making sure raw materials are </a:t>
            </a:r>
            <a:r>
              <a:rPr lang="en-IN" sz="2200" dirty="0">
                <a:latin typeface="Times New Roman" panose="02020603050405020304" pitchFamily="18" charset="0"/>
                <a:cs typeface="Times New Roman" panose="02020603050405020304" pitchFamily="18" charset="0"/>
              </a:rPr>
              <a:t>not harming the environment,</a:t>
            </a:r>
            <a:r>
              <a:rPr lang="en-US" sz="2200" dirty="0">
                <a:latin typeface="Times New Roman" panose="02020603050405020304" pitchFamily="18" charset="0"/>
                <a:cs typeface="Times New Roman" panose="02020603050405020304" pitchFamily="18" charset="0"/>
              </a:rPr>
              <a:t> not using child </a:t>
            </a:r>
            <a:r>
              <a:rPr lang="en-US" sz="2200" dirty="0" err="1">
                <a:latin typeface="Times New Roman" panose="02020603050405020304" pitchFamily="18" charset="0"/>
                <a:cs typeface="Times New Roman" panose="02020603050405020304" pitchFamily="18" charset="0"/>
              </a:rPr>
              <a:t>labour</a:t>
            </a:r>
            <a:r>
              <a:rPr lang="en-US" sz="2200" dirty="0">
                <a:latin typeface="Times New Roman" panose="02020603050405020304" pitchFamily="18" charset="0"/>
                <a:cs typeface="Times New Roman" panose="02020603050405020304" pitchFamily="18" charset="0"/>
              </a:rPr>
              <a:t> or unfair wages.</a:t>
            </a:r>
            <a:r>
              <a:rPr lang="en-IN" sz="2200" dirty="0">
                <a:latin typeface="Times New Roman" panose="02020603050405020304" pitchFamily="18" charset="0"/>
                <a:cs typeface="Times New Roman" panose="02020603050405020304" pitchFamily="18" charset="0"/>
              </a:rPr>
              <a:t> Reducing carbon footprint.</a:t>
            </a:r>
          </a:p>
          <a:p>
            <a:pPr marL="0" indent="0">
              <a:buNone/>
            </a:pPr>
            <a:r>
              <a:rPr lang="en-IN" sz="2200" b="1" dirty="0">
                <a:latin typeface="Times New Roman" panose="02020603050405020304" pitchFamily="18" charset="0"/>
                <a:cs typeface="Times New Roman" panose="02020603050405020304" pitchFamily="18" charset="0"/>
              </a:rPr>
              <a:t>BEST PRACTICES:</a:t>
            </a:r>
          </a:p>
          <a:p>
            <a:r>
              <a:rPr lang="en-US" sz="2200" b="1" dirty="0">
                <a:latin typeface="Times New Roman" panose="02020603050405020304" pitchFamily="18" charset="0"/>
                <a:cs typeface="Times New Roman" panose="02020603050405020304" pitchFamily="18" charset="0"/>
              </a:rPr>
              <a:t>Go Green in Operations: </a:t>
            </a:r>
            <a:r>
              <a:rPr lang="en-US" sz="2200" dirty="0">
                <a:latin typeface="Times New Roman" panose="02020603050405020304" pitchFamily="18" charset="0"/>
                <a:cs typeface="Times New Roman" panose="02020603050405020304" pitchFamily="18" charset="0"/>
              </a:rPr>
              <a:t>Use LED lights, solar power, energy-efficient machines. Reduce paper use (digital documents). Introduce recycling bins in office and factory.</a:t>
            </a:r>
          </a:p>
          <a:p>
            <a:r>
              <a:rPr lang="en-US" sz="2200" b="1" dirty="0">
                <a:latin typeface="Times New Roman" panose="02020603050405020304" pitchFamily="18" charset="0"/>
                <a:cs typeface="Times New Roman" panose="02020603050405020304" pitchFamily="18" charset="0"/>
              </a:rPr>
              <a:t>Strong CSR Linked to Sustainability: </a:t>
            </a:r>
            <a:r>
              <a:rPr lang="en-US" sz="2200" dirty="0">
                <a:latin typeface="Times New Roman" panose="02020603050405020304" pitchFamily="18" charset="0"/>
                <a:cs typeface="Times New Roman" panose="02020603050405020304" pitchFamily="18" charset="0"/>
              </a:rPr>
              <a:t>CSR is not just donation, it should: Support education, health, environment, Help local communities, Reduce negative impact of the company.</a:t>
            </a:r>
          </a:p>
          <a:p>
            <a:r>
              <a:rPr lang="en-US" sz="2200" b="1" dirty="0">
                <a:latin typeface="Times New Roman" panose="02020603050405020304" pitchFamily="18" charset="0"/>
                <a:cs typeface="Times New Roman" panose="02020603050405020304" pitchFamily="18" charset="0"/>
              </a:rPr>
              <a:t>Use ESG Metrics</a:t>
            </a:r>
            <a:r>
              <a:rPr lang="en-US" sz="2200" dirty="0">
                <a:latin typeface="Times New Roman" panose="02020603050405020304" pitchFamily="18" charset="0"/>
                <a:cs typeface="Times New Roman" panose="02020603050405020304" pitchFamily="18" charset="0"/>
              </a:rPr>
              <a:t>: E – Environmental: Pollution, energy use, waste, S – Social: Employee safety, community welfare, </a:t>
            </a:r>
            <a:r>
              <a:rPr lang="en-US" sz="2200" dirty="0" err="1">
                <a:latin typeface="Times New Roman" panose="02020603050405020304" pitchFamily="18" charset="0"/>
                <a:cs typeface="Times New Roman" panose="02020603050405020304" pitchFamily="18" charset="0"/>
              </a:rPr>
              <a:t>labour</a:t>
            </a:r>
            <a:r>
              <a:rPr lang="en-US" sz="2200" dirty="0">
                <a:latin typeface="Times New Roman" panose="02020603050405020304" pitchFamily="18" charset="0"/>
                <a:cs typeface="Times New Roman" panose="02020603050405020304" pitchFamily="18" charset="0"/>
              </a:rPr>
              <a:t> practices, G – Governance: Ethics, transparency, no corruption. Companies measure, report, and improve on these.</a:t>
            </a:r>
          </a:p>
          <a:p>
            <a:endParaRPr lang="en-US" sz="2200" dirty="0"/>
          </a:p>
          <a:p>
            <a:endParaRPr lang="en-US" sz="2400" dirty="0"/>
          </a:p>
          <a:p>
            <a:pPr marL="0" indent="0">
              <a:buNone/>
            </a:pPr>
            <a:endParaRPr lang="en-IN"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46286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7F986AC-E4B0-F101-9B53-985EC1DB0E1F}"/>
              </a:ext>
            </a:extLst>
          </p:cNvPr>
          <p:cNvSpPr>
            <a:spLocks noGrp="1"/>
          </p:cNvSpPr>
          <p:nvPr>
            <p:ph idx="1"/>
          </p:nvPr>
        </p:nvSpPr>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DIVERSITY</a:t>
            </a:r>
          </a:p>
          <a:p>
            <a:pPr marL="0" indent="0">
              <a:buNone/>
            </a:pPr>
            <a:r>
              <a:rPr lang="en-US" sz="2200" dirty="0">
                <a:latin typeface="Times New Roman" panose="02020603050405020304" pitchFamily="18" charset="0"/>
                <a:cs typeface="Times New Roman" panose="02020603050405020304" pitchFamily="18" charset="0"/>
              </a:rPr>
              <a:t>Having different kinds of people in the </a:t>
            </a:r>
            <a:r>
              <a:rPr lang="en-US" sz="2200" dirty="0" err="1">
                <a:latin typeface="Times New Roman" panose="02020603050405020304" pitchFamily="18" charset="0"/>
                <a:cs typeface="Times New Roman" panose="02020603050405020304" pitchFamily="18" charset="0"/>
              </a:rPr>
              <a:t>organisation</a:t>
            </a:r>
            <a:r>
              <a:rPr lang="en-US" sz="2200" dirty="0">
                <a:latin typeface="Times New Roman" panose="02020603050405020304" pitchFamily="18" charset="0"/>
                <a:cs typeface="Times New Roman" panose="02020603050405020304" pitchFamily="18" charset="0"/>
              </a:rPr>
              <a:t> – different gender, religion, caste, language, race, age, abilities, backgrounds, ideas, etc.</a:t>
            </a:r>
          </a:p>
          <a:p>
            <a:r>
              <a:rPr lang="en-US" sz="2200" dirty="0">
                <a:latin typeface="Times New Roman" panose="02020603050405020304" pitchFamily="18" charset="0"/>
                <a:cs typeface="Times New Roman" panose="02020603050405020304" pitchFamily="18" charset="0"/>
              </a:rPr>
              <a:t>More Creativity and Innovation: When people think differently, they suggest new ideas. Good for problem-solving, new products, marketing ideas.</a:t>
            </a:r>
          </a:p>
          <a:p>
            <a:r>
              <a:rPr lang="en-US" sz="2200" dirty="0">
                <a:latin typeface="Times New Roman" panose="02020603050405020304" pitchFamily="18" charset="0"/>
                <a:cs typeface="Times New Roman" panose="02020603050405020304" pitchFamily="18" charset="0"/>
              </a:rPr>
              <a:t>Better Understanding of Customers: Customers are diverse, so diverse staff can relate to them.</a:t>
            </a:r>
          </a:p>
          <a:p>
            <a:pPr marL="0" indent="0">
              <a:buNone/>
            </a:pPr>
            <a:r>
              <a:rPr lang="en-US" sz="2200" dirty="0">
                <a:latin typeface="Times New Roman" panose="02020603050405020304" pitchFamily="18" charset="0"/>
                <a:cs typeface="Times New Roman" panose="02020603050405020304" pitchFamily="18" charset="0"/>
              </a:rPr>
              <a:t>Example: A company selling in many countries understands local culture better.</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985317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EA43851-2B51-6278-23E1-35154F4D41D8}"/>
              </a:ext>
            </a:extLst>
          </p:cNvPr>
          <p:cNvSpPr>
            <a:spLocks noGrp="1"/>
          </p:cNvSpPr>
          <p:nvPr>
            <p:ph idx="1"/>
          </p:nvPr>
        </p:nvSpPr>
        <p:spPr/>
        <p:txBody>
          <a:bodyPr>
            <a:normAutofit fontScale="92500" lnSpcReduction="10000"/>
          </a:bodyPr>
          <a:lstStyle/>
          <a:p>
            <a:pPr marL="0" indent="0">
              <a:buNone/>
            </a:pPr>
            <a:r>
              <a:rPr lang="en-US" sz="2400" b="1" dirty="0">
                <a:latin typeface="Times New Roman" panose="02020603050405020304" pitchFamily="18" charset="0"/>
                <a:cs typeface="Times New Roman" panose="02020603050405020304" pitchFamily="18" charset="0"/>
              </a:rPr>
              <a:t>KEY CHALLENGES</a:t>
            </a:r>
          </a:p>
          <a:p>
            <a:r>
              <a:rPr lang="en-US" sz="2400" dirty="0">
                <a:latin typeface="Times New Roman" panose="02020603050405020304" pitchFamily="18" charset="0"/>
                <a:cs typeface="Times New Roman" panose="02020603050405020304" pitchFamily="18" charset="0"/>
              </a:rPr>
              <a:t>Unconscious Bias: People may unknowingly prefer someone: From same religion/caste, From same college, Same language or region. This affects hiring, promotions and rewards.</a:t>
            </a:r>
          </a:p>
          <a:p>
            <a:r>
              <a:rPr lang="en-US" sz="2400" dirty="0">
                <a:latin typeface="Times New Roman" panose="02020603050405020304" pitchFamily="18" charset="0"/>
                <a:cs typeface="Times New Roman" panose="02020603050405020304" pitchFamily="18" charset="0"/>
              </a:rPr>
              <a:t>Resistance to Change: Old/traditional organisations may feel uncomfortable with: Women in leadership, People from different castes/religions, People with disabilities. They may want to keep doing things the old way.</a:t>
            </a:r>
          </a:p>
          <a:p>
            <a:pPr marL="0" indent="0">
              <a:buNone/>
            </a:pPr>
            <a:r>
              <a:rPr lang="en-US" sz="2400" b="1" dirty="0">
                <a:latin typeface="Times New Roman" panose="02020603050405020304" pitchFamily="18" charset="0"/>
                <a:cs typeface="Times New Roman" panose="02020603050405020304" pitchFamily="18" charset="0"/>
              </a:rPr>
              <a:t>BEST PRACTICES</a:t>
            </a:r>
          </a:p>
          <a:p>
            <a:r>
              <a:rPr lang="en-US" sz="2400" dirty="0">
                <a:latin typeface="Times New Roman" panose="02020603050405020304" pitchFamily="18" charset="0"/>
                <a:cs typeface="Times New Roman" panose="02020603050405020304" pitchFamily="18" charset="0"/>
              </a:rPr>
              <a:t>Conducting diversity training and workshops to increase awareness.</a:t>
            </a:r>
          </a:p>
          <a:p>
            <a:r>
              <a:rPr lang="en-US" sz="2400" dirty="0">
                <a:latin typeface="Times New Roman" panose="02020603050405020304" pitchFamily="18" charset="0"/>
                <a:cs typeface="Times New Roman" panose="02020603050405020304" pitchFamily="18" charset="0"/>
              </a:rPr>
              <a:t>Fair Recruitment Policies: “Equal Opportunity Employer.” Interview panels with both men and women. Hiring from different regions, colleges, and backgrounds.</a:t>
            </a:r>
          </a:p>
          <a:p>
            <a:r>
              <a:rPr lang="en-US" sz="2400" dirty="0">
                <a:latin typeface="Times New Roman" panose="02020603050405020304" pitchFamily="18" charset="0"/>
                <a:cs typeface="Times New Roman" panose="02020603050405020304" pitchFamily="18" charset="0"/>
              </a:rPr>
              <a:t>Creating mentorship programs for underrepresented groups.</a:t>
            </a:r>
          </a:p>
          <a:p>
            <a:endParaRPr lang="en-US" sz="2400" b="1" dirty="0">
              <a:latin typeface="Times New Roman" panose="02020603050405020304" pitchFamily="18" charset="0"/>
              <a:cs typeface="Times New Roman" panose="02020603050405020304" pitchFamily="18" charset="0"/>
            </a:endParaRPr>
          </a:p>
          <a:p>
            <a:pPr marL="0" indent="0">
              <a:buNone/>
            </a:pPr>
            <a:endParaRPr lang="en-IN" b="1" dirty="0"/>
          </a:p>
        </p:txBody>
      </p:sp>
    </p:spTree>
    <p:extLst>
      <p:ext uri="{BB962C8B-B14F-4D97-AF65-F5344CB8AC3E}">
        <p14:creationId xmlns:p14="http://schemas.microsoft.com/office/powerpoint/2010/main" val="17982626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F5D6B03-CE7F-4563-434D-4D6FEF7F61F4}"/>
              </a:ext>
            </a:extLst>
          </p:cNvPr>
          <p:cNvSpPr>
            <a:spLocks noGrp="1"/>
          </p:cNvSpPr>
          <p:nvPr>
            <p:ph idx="1"/>
          </p:nvPr>
        </p:nvSpPr>
        <p:spPr>
          <a:xfrm>
            <a:off x="688489" y="1409252"/>
            <a:ext cx="10940527" cy="5120640"/>
          </a:xfrm>
        </p:spPr>
        <p:txBody>
          <a:bodyPr>
            <a:normAutofit fontScale="92500" lnSpcReduction="20000"/>
          </a:bodyPr>
          <a:lstStyle/>
          <a:p>
            <a:pPr marL="0" indent="0">
              <a:buNone/>
            </a:pPr>
            <a:r>
              <a:rPr lang="en-US" sz="2400" b="1" dirty="0">
                <a:latin typeface="Times New Roman" panose="02020603050405020304" pitchFamily="18" charset="0"/>
                <a:cs typeface="Times New Roman" panose="02020603050405020304" pitchFamily="18" charset="0"/>
              </a:rPr>
              <a:t>EQUITY AND INCLUSION IN THE WORKPLACE</a:t>
            </a:r>
          </a:p>
          <a:p>
            <a:pPr marL="0" indent="0">
              <a:buNone/>
            </a:pPr>
            <a:r>
              <a:rPr lang="en-US" sz="2400" dirty="0">
                <a:latin typeface="Times New Roman" panose="02020603050405020304" pitchFamily="18" charset="0"/>
                <a:cs typeface="Times New Roman" panose="02020603050405020304" pitchFamily="18" charset="0"/>
              </a:rPr>
              <a:t>Equity</a:t>
            </a:r>
            <a:r>
              <a:rPr lang="en-US" sz="2400" b="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Giving people what they need to succeed (not giving everyone the same thing, but the right thing).</a:t>
            </a:r>
          </a:p>
          <a:p>
            <a:pPr marL="0" indent="0">
              <a:buNone/>
            </a:pPr>
            <a:r>
              <a:rPr lang="en-US" sz="2400" dirty="0">
                <a:latin typeface="Times New Roman" panose="02020603050405020304" pitchFamily="18" charset="0"/>
                <a:cs typeface="Times New Roman" panose="02020603050405020304" pitchFamily="18" charset="0"/>
              </a:rPr>
              <a:t>Inclusion: Creating a workplace where everyone feels respected, heard, and valued. </a:t>
            </a:r>
          </a:p>
          <a:p>
            <a:pPr marL="0" indent="0">
              <a:buNone/>
            </a:pPr>
            <a:r>
              <a:rPr lang="en-US" sz="2100" b="1" dirty="0">
                <a:latin typeface="Times New Roman" panose="02020603050405020304" pitchFamily="18" charset="0"/>
                <a:cs typeface="Times New Roman" panose="02020603050405020304" pitchFamily="18" charset="0"/>
              </a:rPr>
              <a:t>SIGNIFICANCE</a:t>
            </a:r>
          </a:p>
          <a:p>
            <a:r>
              <a:rPr lang="en-US" sz="2400" dirty="0">
                <a:latin typeface="Times New Roman" panose="02020603050405020304" pitchFamily="18" charset="0"/>
                <a:cs typeface="Times New Roman" panose="02020603050405020304" pitchFamily="18" charset="0"/>
              </a:rPr>
              <a:t>When people feel respected and treated fairly, they are: More satisfied, More loyal, More productive.</a:t>
            </a:r>
          </a:p>
          <a:p>
            <a:r>
              <a:rPr lang="en-US" altLang="en-US" sz="2400" dirty="0">
                <a:latin typeface="Times New Roman" panose="02020603050405020304" pitchFamily="18" charset="0"/>
                <a:cs typeface="Times New Roman" panose="02020603050405020304" pitchFamily="18" charset="0"/>
              </a:rPr>
              <a:t>When everyone’s voice is heard, more ideas come out. People are not afraid to speak or share.</a:t>
            </a:r>
          </a:p>
          <a:p>
            <a:pPr marL="0" indent="0">
              <a:buNone/>
            </a:pPr>
            <a:r>
              <a:rPr lang="en-US" altLang="en-US" sz="1900" b="1" dirty="0">
                <a:latin typeface="Times New Roman" panose="02020603050405020304" pitchFamily="18" charset="0"/>
                <a:cs typeface="Times New Roman" panose="02020603050405020304" pitchFamily="18" charset="0"/>
              </a:rPr>
              <a:t>CHALLENGES</a:t>
            </a:r>
          </a:p>
          <a:p>
            <a:pPr marL="0" indent="0">
              <a:buNone/>
            </a:pPr>
            <a:r>
              <a:rPr lang="en-US" altLang="en-US" sz="2400" dirty="0">
                <a:latin typeface="Times New Roman" panose="02020603050405020304" pitchFamily="18" charset="0"/>
                <a:cs typeface="Times New Roman" panose="02020603050405020304" pitchFamily="18" charset="0"/>
              </a:rPr>
              <a:t>• Addressing pay gaps and ensuring equal opportunities.</a:t>
            </a:r>
          </a:p>
          <a:p>
            <a:pPr marL="0" indent="0">
              <a:buNone/>
            </a:pPr>
            <a:r>
              <a:rPr lang="en-US" altLang="en-US" sz="2400" dirty="0">
                <a:latin typeface="Times New Roman" panose="02020603050405020304" pitchFamily="18" charset="0"/>
                <a:cs typeface="Times New Roman" panose="02020603050405020304" pitchFamily="18" charset="0"/>
              </a:rPr>
              <a:t>• Maintaining inclusivity across remote and hybrid work setups.</a:t>
            </a:r>
          </a:p>
          <a:p>
            <a:pPr marL="0" indent="0">
              <a:buNone/>
            </a:pPr>
            <a:r>
              <a:rPr lang="en-US" altLang="en-US" sz="1900" b="1" dirty="0">
                <a:latin typeface="Times New Roman" panose="02020603050405020304" pitchFamily="18" charset="0"/>
                <a:cs typeface="Times New Roman" panose="02020603050405020304" pitchFamily="18" charset="0"/>
              </a:rPr>
              <a:t>BEST PRACTICES</a:t>
            </a:r>
          </a:p>
          <a:p>
            <a:pPr marL="0" indent="0">
              <a:buNone/>
            </a:pPr>
            <a:r>
              <a:rPr lang="en-US" altLang="en-US" sz="2400" dirty="0">
                <a:latin typeface="Times New Roman" panose="02020603050405020304" pitchFamily="18" charset="0"/>
                <a:cs typeface="Times New Roman" panose="02020603050405020304" pitchFamily="18" charset="0"/>
              </a:rPr>
              <a:t>• Conducting pay audits and addressing disparities.</a:t>
            </a:r>
          </a:p>
          <a:p>
            <a:pPr marL="0" indent="0">
              <a:buNone/>
            </a:pPr>
            <a:r>
              <a:rPr lang="en-US" altLang="en-US" sz="2400" dirty="0">
                <a:latin typeface="Times New Roman" panose="02020603050405020304" pitchFamily="18" charset="0"/>
                <a:cs typeface="Times New Roman" panose="02020603050405020304" pitchFamily="18" charset="0"/>
              </a:rPr>
              <a:t>• Building leadership accountability for equity and inclusion goals.</a:t>
            </a:r>
          </a:p>
          <a:p>
            <a:pPr marL="0" indent="0">
              <a:buNone/>
            </a:pPr>
            <a:r>
              <a:rPr lang="en-US" altLang="en-US" sz="2400" dirty="0">
                <a:latin typeface="Times New Roman" panose="02020603050405020304" pitchFamily="18" charset="0"/>
                <a:cs typeface="Times New Roman" panose="02020603050405020304" pitchFamily="18" charset="0"/>
              </a:rPr>
              <a:t>• Creating employee resource groups (ERGs) for underrepresented communities.</a:t>
            </a:r>
          </a:p>
          <a:p>
            <a:endParaRPr lang="en-US" sz="2400" dirty="0">
              <a:latin typeface="Times New Roman" panose="02020603050405020304" pitchFamily="18" charset="0"/>
              <a:cs typeface="Times New Roman" panose="02020603050405020304" pitchFamily="18" charset="0"/>
            </a:endParaRPr>
          </a:p>
          <a:p>
            <a:endParaRPr lang="en-IN"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20427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A0D08DA-BB66-421A-8D13-531CEDC8D609}"/>
              </a:ext>
            </a:extLst>
          </p:cNvPr>
          <p:cNvSpPr>
            <a:spLocks noGrp="1"/>
          </p:cNvSpPr>
          <p:nvPr>
            <p:ph idx="1"/>
          </p:nvPr>
        </p:nvSpPr>
        <p:spPr>
          <a:xfrm>
            <a:off x="116840" y="1361440"/>
            <a:ext cx="11958320" cy="5567680"/>
          </a:xfrm>
        </p:spPr>
        <p:txBody>
          <a:bodyPr>
            <a:normAutofit fontScale="92500" lnSpcReduction="10000"/>
          </a:bodyPr>
          <a:lstStyle/>
          <a:p>
            <a:pPr marL="0" indent="0">
              <a:buNone/>
            </a:pPr>
            <a:r>
              <a:rPr lang="en-US" sz="2600" b="1" dirty="0">
                <a:latin typeface="Times New Roman" panose="02020603050405020304" pitchFamily="18" charset="0"/>
                <a:cs typeface="Times New Roman" panose="02020603050405020304" pitchFamily="18" charset="0"/>
              </a:rPr>
              <a:t>SCOPE OF MANAGEMENT</a:t>
            </a:r>
          </a:p>
          <a:p>
            <a:pPr marL="0" indent="0">
              <a:buNone/>
            </a:pPr>
            <a:r>
              <a:rPr lang="en-US" sz="2600" dirty="0">
                <a:latin typeface="Times New Roman" panose="02020603050405020304" pitchFamily="18" charset="0"/>
                <a:cs typeface="Times New Roman" panose="02020603050405020304" pitchFamily="18" charset="0"/>
              </a:rPr>
              <a:t>The scope of management means the different areas, activities, and functions where management principles are applied to run an organization effectively.</a:t>
            </a:r>
          </a:p>
          <a:p>
            <a:pPr marL="0" indent="0">
              <a:buNone/>
            </a:pPr>
            <a:r>
              <a:rPr lang="en-US" sz="2600" b="1" dirty="0">
                <a:latin typeface="Times New Roman" panose="02020603050405020304" pitchFamily="18" charset="0"/>
                <a:cs typeface="Times New Roman" panose="02020603050405020304" pitchFamily="18" charset="0"/>
              </a:rPr>
              <a:t>1) Activity Point of View : </a:t>
            </a:r>
            <a:r>
              <a:rPr lang="en-US" sz="2600" dirty="0">
                <a:latin typeface="Times New Roman" panose="02020603050405020304" pitchFamily="18" charset="0"/>
                <a:cs typeface="Times New Roman" panose="02020603050405020304" pitchFamily="18" charset="0"/>
              </a:rPr>
              <a:t>Management includes five main functions</a:t>
            </a:r>
          </a:p>
          <a:p>
            <a:r>
              <a:rPr lang="en-US" sz="2600" b="1" dirty="0">
                <a:latin typeface="Times New Roman" panose="02020603050405020304" pitchFamily="18" charset="0"/>
                <a:cs typeface="Times New Roman" panose="02020603050405020304" pitchFamily="18" charset="0"/>
              </a:rPr>
              <a:t>Planning: </a:t>
            </a:r>
            <a:r>
              <a:rPr lang="en-US" sz="2600" dirty="0">
                <a:latin typeface="Times New Roman" panose="02020603050405020304" pitchFamily="18" charset="0"/>
                <a:cs typeface="Times New Roman" panose="02020603050405020304" pitchFamily="18" charset="0"/>
              </a:rPr>
              <a:t>Deciding in advance what to do, how to do it, and when to do it. It helps in setting goals and creating strategies to achieve them.</a:t>
            </a:r>
          </a:p>
          <a:p>
            <a:r>
              <a:rPr lang="en-US" sz="2600" b="1" dirty="0">
                <a:latin typeface="Times New Roman" panose="02020603050405020304" pitchFamily="18" charset="0"/>
                <a:cs typeface="Times New Roman" panose="02020603050405020304" pitchFamily="18" charset="0"/>
              </a:rPr>
              <a:t>Organizing: </a:t>
            </a:r>
            <a:r>
              <a:rPr lang="en-US" sz="2600" dirty="0">
                <a:latin typeface="Times New Roman" panose="02020603050405020304" pitchFamily="18" charset="0"/>
                <a:cs typeface="Times New Roman" panose="02020603050405020304" pitchFamily="18" charset="0"/>
              </a:rPr>
              <a:t>Dividing work, assigning responsibilities, and arranging resources so that everyone knows their duties.</a:t>
            </a:r>
          </a:p>
          <a:p>
            <a:r>
              <a:rPr lang="en-US" sz="2600" b="1" dirty="0">
                <a:latin typeface="Times New Roman" panose="02020603050405020304" pitchFamily="18" charset="0"/>
                <a:cs typeface="Times New Roman" panose="02020603050405020304" pitchFamily="18" charset="0"/>
              </a:rPr>
              <a:t>Staffing: </a:t>
            </a:r>
            <a:r>
              <a:rPr lang="en-US" sz="2600" dirty="0">
                <a:latin typeface="Times New Roman" panose="02020603050405020304" pitchFamily="18" charset="0"/>
                <a:cs typeface="Times New Roman" panose="02020603050405020304" pitchFamily="18" charset="0"/>
              </a:rPr>
              <a:t>Recruiting the right people, giving them proper training, and placing them in suitable jobs.</a:t>
            </a:r>
          </a:p>
          <a:p>
            <a:r>
              <a:rPr lang="en-US" sz="2600" b="1" dirty="0">
                <a:latin typeface="Times New Roman" panose="02020603050405020304" pitchFamily="18" charset="0"/>
                <a:cs typeface="Times New Roman" panose="02020603050405020304" pitchFamily="18" charset="0"/>
              </a:rPr>
              <a:t>Directing: </a:t>
            </a:r>
            <a:r>
              <a:rPr lang="en-US" sz="2600" dirty="0">
                <a:latin typeface="Times New Roman" panose="02020603050405020304" pitchFamily="18" charset="0"/>
                <a:cs typeface="Times New Roman" panose="02020603050405020304" pitchFamily="18" charset="0"/>
              </a:rPr>
              <a:t>Guiding, motivating, and supervising employees so they work efficiently and follow the organization’s goals.</a:t>
            </a:r>
          </a:p>
          <a:p>
            <a:r>
              <a:rPr lang="en-US" sz="2600" b="1" dirty="0">
                <a:latin typeface="Times New Roman" panose="02020603050405020304" pitchFamily="18" charset="0"/>
                <a:cs typeface="Times New Roman" panose="02020603050405020304" pitchFamily="18" charset="0"/>
              </a:rPr>
              <a:t>Controlling: </a:t>
            </a:r>
            <a:r>
              <a:rPr lang="en-US" sz="2600" dirty="0">
                <a:latin typeface="Times New Roman" panose="02020603050405020304" pitchFamily="18" charset="0"/>
                <a:cs typeface="Times New Roman" panose="02020603050405020304" pitchFamily="18" charset="0"/>
              </a:rPr>
              <a:t>Comparing actual performance with planned objectives, identifying mistakes, and taking corrective actions to achieve goals accurately.</a:t>
            </a:r>
          </a:p>
          <a:p>
            <a:pPr marL="0" indent="0">
              <a:buNone/>
            </a:pPr>
            <a:endParaRPr lang="en-IN" dirty="0"/>
          </a:p>
        </p:txBody>
      </p:sp>
    </p:spTree>
    <p:extLst>
      <p:ext uri="{BB962C8B-B14F-4D97-AF65-F5344CB8AC3E}">
        <p14:creationId xmlns:p14="http://schemas.microsoft.com/office/powerpoint/2010/main" val="825172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4D7024D-BF2D-F791-034F-28B454D54B03}"/>
              </a:ext>
            </a:extLst>
          </p:cNvPr>
          <p:cNvSpPr>
            <a:spLocks noGrp="1"/>
          </p:cNvSpPr>
          <p:nvPr>
            <p:ph idx="1"/>
          </p:nvPr>
        </p:nvSpPr>
        <p:spPr>
          <a:xfrm>
            <a:off x="264160" y="1381760"/>
            <a:ext cx="11663680" cy="674624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2) Functional Areas of Management: </a:t>
            </a:r>
            <a:r>
              <a:rPr lang="en-US" sz="2400" dirty="0">
                <a:latin typeface="Times New Roman" panose="02020603050405020304" pitchFamily="18" charset="0"/>
                <a:cs typeface="Times New Roman" panose="02020603050405020304" pitchFamily="18" charset="0"/>
              </a:rPr>
              <a:t>Management activities extend to various specialized areas, such as:</a:t>
            </a:r>
          </a:p>
          <a:p>
            <a:r>
              <a:rPr lang="en-US" sz="2400" b="1" dirty="0">
                <a:latin typeface="Times New Roman" panose="02020603050405020304" pitchFamily="18" charset="0"/>
                <a:cs typeface="Times New Roman" panose="02020603050405020304" pitchFamily="18" charset="0"/>
              </a:rPr>
              <a:t>Financial Management: </a:t>
            </a:r>
            <a:r>
              <a:rPr lang="en-US" sz="2400" dirty="0">
                <a:latin typeface="Times New Roman" panose="02020603050405020304" pitchFamily="18" charset="0"/>
                <a:cs typeface="Times New Roman" panose="02020603050405020304" pitchFamily="18" charset="0"/>
              </a:rPr>
              <a:t>Managing money matters like preparing budgets, controlling costs, and planning investments.</a:t>
            </a:r>
          </a:p>
          <a:p>
            <a:r>
              <a:rPr lang="en-US" sz="2400" b="1" dirty="0">
                <a:latin typeface="Times New Roman" panose="02020603050405020304" pitchFamily="18" charset="0"/>
                <a:cs typeface="Times New Roman" panose="02020603050405020304" pitchFamily="18" charset="0"/>
              </a:rPr>
              <a:t>Personnel (Human Resource) Management: </a:t>
            </a:r>
            <a:r>
              <a:rPr lang="en-US" sz="2400" dirty="0">
                <a:latin typeface="Times New Roman" panose="02020603050405020304" pitchFamily="18" charset="0"/>
                <a:cs typeface="Times New Roman" panose="02020603050405020304" pitchFamily="18" charset="0"/>
              </a:rPr>
              <a:t>Handling employee-related functions like recruitment, training, promotions, and maintaining good labor relations.</a:t>
            </a:r>
          </a:p>
          <a:p>
            <a:r>
              <a:rPr lang="en-US" sz="2400" b="1" dirty="0">
                <a:latin typeface="Times New Roman" panose="02020603050405020304" pitchFamily="18" charset="0"/>
                <a:cs typeface="Times New Roman" panose="02020603050405020304" pitchFamily="18" charset="0"/>
              </a:rPr>
              <a:t>Purchasing Management: </a:t>
            </a:r>
            <a:r>
              <a:rPr lang="en-US" sz="2400" dirty="0">
                <a:latin typeface="Times New Roman" panose="02020603050405020304" pitchFamily="18" charset="0"/>
                <a:cs typeface="Times New Roman" panose="02020603050405020304" pitchFamily="18" charset="0"/>
              </a:rPr>
              <a:t>Managing the purchase of materials like selecting suppliers, inviting tenders, and placing orders.</a:t>
            </a:r>
          </a:p>
          <a:p>
            <a:r>
              <a:rPr lang="en-US" sz="2400" b="1" dirty="0">
                <a:latin typeface="Times New Roman" panose="02020603050405020304" pitchFamily="18" charset="0"/>
                <a:cs typeface="Times New Roman" panose="02020603050405020304" pitchFamily="18" charset="0"/>
              </a:rPr>
              <a:t>Production Management: </a:t>
            </a:r>
            <a:r>
              <a:rPr lang="en-US" sz="2400" dirty="0">
                <a:latin typeface="Times New Roman" panose="02020603050405020304" pitchFamily="18" charset="0"/>
                <a:cs typeface="Times New Roman" panose="02020603050405020304" pitchFamily="18" charset="0"/>
              </a:rPr>
              <a:t>Ensuring efficient production by managing quality, productivity, and tools used in the process.</a:t>
            </a:r>
          </a:p>
          <a:p>
            <a:r>
              <a:rPr lang="en-US" sz="2400" b="1" dirty="0">
                <a:latin typeface="Times New Roman" panose="02020603050405020304" pitchFamily="18" charset="0"/>
                <a:cs typeface="Times New Roman" panose="02020603050405020304" pitchFamily="18" charset="0"/>
              </a:rPr>
              <a:t>Maintenance Management: </a:t>
            </a:r>
            <a:r>
              <a:rPr lang="en-US" sz="2400" dirty="0">
                <a:latin typeface="Times New Roman" panose="02020603050405020304" pitchFamily="18" charset="0"/>
                <a:cs typeface="Times New Roman" panose="02020603050405020304" pitchFamily="18" charset="0"/>
              </a:rPr>
              <a:t>Maintaining machinery, equipment, and buildings to avoid breakdowns and losses.</a:t>
            </a:r>
          </a:p>
          <a:p>
            <a:r>
              <a:rPr lang="en-US" sz="2400" b="1" dirty="0">
                <a:latin typeface="Times New Roman" panose="02020603050405020304" pitchFamily="18" charset="0"/>
                <a:cs typeface="Times New Roman" panose="02020603050405020304" pitchFamily="18" charset="0"/>
              </a:rPr>
              <a:t>Office Management: </a:t>
            </a:r>
            <a:r>
              <a:rPr lang="en-US" sz="2400" dirty="0">
                <a:latin typeface="Times New Roman" panose="02020603050405020304" pitchFamily="18" charset="0"/>
                <a:cs typeface="Times New Roman" panose="02020603050405020304" pitchFamily="18" charset="0"/>
              </a:rPr>
              <a:t>Ensuring smooth office operations by maintaining office layout, staff, and equipment.</a:t>
            </a:r>
          </a:p>
          <a:p>
            <a:pPr marL="0" indent="0">
              <a:buNone/>
            </a:pPr>
            <a:endParaRPr lang="en-IN" dirty="0"/>
          </a:p>
        </p:txBody>
      </p:sp>
    </p:spTree>
    <p:extLst>
      <p:ext uri="{BB962C8B-B14F-4D97-AF65-F5344CB8AC3E}">
        <p14:creationId xmlns:p14="http://schemas.microsoft.com/office/powerpoint/2010/main" val="17082335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2696C4B-E73C-4C9E-C822-579495288860}"/>
              </a:ext>
            </a:extLst>
          </p:cNvPr>
          <p:cNvSpPr>
            <a:spLocks noGrp="1"/>
          </p:cNvSpPr>
          <p:nvPr>
            <p:ph idx="1"/>
          </p:nvPr>
        </p:nvSpPr>
        <p:spPr>
          <a:xfrm>
            <a:off x="467360" y="1544320"/>
            <a:ext cx="11247120" cy="4897120"/>
          </a:xfrm>
        </p:spPr>
        <p:txBody>
          <a:bodyPr/>
          <a:lstStyle/>
          <a:p>
            <a:pPr marL="0" indent="0">
              <a:buNone/>
            </a:pPr>
            <a:r>
              <a:rPr lang="en-US" sz="2400" b="1" dirty="0">
                <a:latin typeface="Times New Roman" panose="02020603050405020304" pitchFamily="18" charset="0"/>
                <a:cs typeface="Times New Roman" panose="02020603050405020304" pitchFamily="18" charset="0"/>
              </a:rPr>
              <a:t>3) Management is an inter-disciplinary approach</a:t>
            </a:r>
            <a:r>
              <a:rPr lang="en-US" sz="2400" dirty="0">
                <a:latin typeface="Times New Roman" panose="02020603050405020304" pitchFamily="18" charset="0"/>
                <a:cs typeface="Times New Roman" panose="02020603050405020304" pitchFamily="18" charset="0"/>
              </a:rPr>
              <a:t>: Management principles are based on multiple disciplines. For successful application of management principles and practices, study of different fields like psychology, economics, mathematics, commerce, etc., is very crucial.</a:t>
            </a:r>
            <a:r>
              <a:rPr lang="en-US" sz="2400" b="1" dirty="0">
                <a:latin typeface="Times New Roman" panose="02020603050405020304" pitchFamily="18" charset="0"/>
                <a:cs typeface="Times New Roman" panose="02020603050405020304" pitchFamily="18" charset="0"/>
              </a:rPr>
              <a:t> </a:t>
            </a:r>
          </a:p>
          <a:p>
            <a:pPr marL="0" indent="0">
              <a:buNone/>
            </a:pPr>
            <a:r>
              <a:rPr lang="en-US" sz="2400" b="1" dirty="0">
                <a:latin typeface="Times New Roman" panose="02020603050405020304" pitchFamily="18" charset="0"/>
                <a:cs typeface="Times New Roman" panose="02020603050405020304" pitchFamily="18" charset="0"/>
              </a:rPr>
              <a:t>4) Universality of Management: </a:t>
            </a:r>
            <a:r>
              <a:rPr lang="en-US" sz="2400" dirty="0">
                <a:latin typeface="Times New Roman" panose="02020603050405020304" pitchFamily="18" charset="0"/>
                <a:cs typeface="Times New Roman" panose="02020603050405020304" pitchFamily="18" charset="0"/>
              </a:rPr>
              <a:t>Management principles apply everywhere — in businesses, schools, hospitals, and government offices — regardless of size or type of organization.</a:t>
            </a:r>
          </a:p>
          <a:p>
            <a:pPr marL="0" indent="0">
              <a:buNone/>
            </a:pPr>
            <a:r>
              <a:rPr lang="en-US" sz="2400" b="1" dirty="0">
                <a:latin typeface="Times New Roman" panose="02020603050405020304" pitchFamily="18" charset="0"/>
                <a:cs typeface="Times New Roman" panose="02020603050405020304" pitchFamily="18" charset="0"/>
              </a:rPr>
              <a:t>5) Agent of Change: </a:t>
            </a:r>
            <a:r>
              <a:rPr lang="en-US" sz="2400" dirty="0">
                <a:latin typeface="Times New Roman" panose="02020603050405020304" pitchFamily="18" charset="0"/>
                <a:cs typeface="Times New Roman" panose="02020603050405020304" pitchFamily="18" charset="0"/>
              </a:rPr>
              <a:t>Management introduces new techniques and modern practices to replace outdated methods and improve productivity.</a:t>
            </a:r>
          </a:p>
          <a:p>
            <a:pPr marL="0" indent="0">
              <a:buNone/>
            </a:pPr>
            <a:endParaRPr lang="en-US" dirty="0"/>
          </a:p>
        </p:txBody>
      </p:sp>
    </p:spTree>
    <p:extLst>
      <p:ext uri="{BB962C8B-B14F-4D97-AF65-F5344CB8AC3E}">
        <p14:creationId xmlns:p14="http://schemas.microsoft.com/office/powerpoint/2010/main" val="1021647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7865AE-630F-4F66-8AC0-B740F7211127}"/>
              </a:ext>
            </a:extLst>
          </p:cNvPr>
          <p:cNvSpPr>
            <a:spLocks noGrp="1"/>
          </p:cNvSpPr>
          <p:nvPr>
            <p:ph idx="1"/>
          </p:nvPr>
        </p:nvSpPr>
        <p:spPr>
          <a:xfrm>
            <a:off x="406400" y="1493520"/>
            <a:ext cx="11785600" cy="501904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OBJECTIVES/ PURPOSE OF MANAGEMENT</a:t>
            </a:r>
          </a:p>
          <a:p>
            <a:pPr marL="447675" indent="-447675">
              <a:buAutoNum type="arabicParenR"/>
            </a:pPr>
            <a:r>
              <a:rPr lang="en-US" sz="2400" b="1" dirty="0">
                <a:latin typeface="Times New Roman" panose="02020603050405020304" pitchFamily="18" charset="0"/>
                <a:cs typeface="Times New Roman" panose="02020603050405020304" pitchFamily="18" charset="0"/>
              </a:rPr>
              <a:t>Organisational Purpose: </a:t>
            </a:r>
            <a:r>
              <a:rPr lang="en-US" sz="2400" dirty="0">
                <a:latin typeface="Times New Roman" panose="02020603050405020304" pitchFamily="18" charset="0"/>
                <a:cs typeface="Times New Roman" panose="02020603050405020304" pitchFamily="18" charset="0"/>
              </a:rPr>
              <a:t>Management practices should be such that they help in to understand the goals of the organisation. The basic goals of the organisational goals are as follows: </a:t>
            </a:r>
          </a:p>
          <a:p>
            <a:r>
              <a:rPr lang="en-US" sz="2400" dirty="0">
                <a:latin typeface="Times New Roman" panose="02020603050405020304" pitchFamily="18" charset="0"/>
                <a:cs typeface="Times New Roman" panose="02020603050405020304" pitchFamily="18" charset="0"/>
              </a:rPr>
              <a:t>Every business activity has certain amount of capital invested by its shareholders and other investors. Hence, the prime objective of any management should be to give fair returns to these investors by earning reasonable profits. </a:t>
            </a:r>
          </a:p>
          <a:p>
            <a:r>
              <a:rPr lang="en-US" sz="2400" dirty="0">
                <a:latin typeface="Times New Roman" panose="02020603050405020304" pitchFamily="18" charset="0"/>
                <a:cs typeface="Times New Roman" panose="02020603050405020304" pitchFamily="18" charset="0"/>
              </a:rPr>
              <a:t>Survival is the prime aim of any business activity. Continuing existence of the business in the long run stands to be a major objective for the management of the organisation. </a:t>
            </a:r>
          </a:p>
          <a:p>
            <a:r>
              <a:rPr lang="en-US" sz="2400" dirty="0">
                <a:latin typeface="Times New Roman" panose="02020603050405020304" pitchFamily="18" charset="0"/>
                <a:cs typeface="Times New Roman" panose="02020603050405020304" pitchFamily="18" charset="0"/>
              </a:rPr>
              <a:t>Expanding the business with the growing demands of the products and searching new business avenues. </a:t>
            </a:r>
          </a:p>
          <a:p>
            <a:r>
              <a:rPr lang="en-US" sz="2400" dirty="0">
                <a:latin typeface="Times New Roman" panose="02020603050405020304" pitchFamily="18" charset="0"/>
                <a:cs typeface="Times New Roman" panose="02020603050405020304" pitchFamily="18" charset="0"/>
              </a:rPr>
              <a:t>Improving the popularity and goodwill of the business enterprise in the market. This is one of the main concerns of management.</a:t>
            </a: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33392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5D2392-06CA-A616-895C-4087006D67B4}"/>
              </a:ext>
            </a:extLst>
          </p:cNvPr>
          <p:cNvSpPr>
            <a:spLocks noGrp="1"/>
          </p:cNvSpPr>
          <p:nvPr>
            <p:ph idx="1"/>
          </p:nvPr>
        </p:nvSpPr>
        <p:spPr>
          <a:xfrm>
            <a:off x="447338" y="1253331"/>
            <a:ext cx="11592261" cy="4351338"/>
          </a:xfrm>
        </p:spPr>
        <p:txBody>
          <a:bodyPr>
            <a:noAutofit/>
          </a:bodyPr>
          <a:lstStyle/>
          <a:p>
            <a:pPr marL="514350" indent="-514350">
              <a:buFont typeface="+mj-lt"/>
              <a:buAutoNum type="arabicParenR" startAt="2"/>
            </a:pPr>
            <a:r>
              <a:rPr lang="en-US" sz="2200" b="1" dirty="0">
                <a:latin typeface="Times New Roman" panose="02020603050405020304" pitchFamily="18" charset="0"/>
                <a:cs typeface="Times New Roman" panose="02020603050405020304" pitchFamily="18" charset="0"/>
              </a:rPr>
              <a:t>Personal Purpose: </a:t>
            </a:r>
            <a:r>
              <a:rPr lang="en-US" sz="2200" dirty="0">
                <a:latin typeface="Times New Roman" panose="02020603050405020304" pitchFamily="18" charset="0"/>
                <a:cs typeface="Times New Roman" panose="02020603050405020304" pitchFamily="18" charset="0"/>
              </a:rPr>
              <a:t>There are different people in every organisation and each of them has his/her own individual purpose. Achievement of these personal objectives encourages the staff to improve their performance and help the organisation to grow and prosper. Some of the personal purposes are as follows:</a:t>
            </a:r>
          </a:p>
          <a:p>
            <a:pPr marL="720725" indent="-273050"/>
            <a:r>
              <a:rPr lang="en-US" sz="2200" dirty="0">
                <a:latin typeface="Times New Roman" panose="02020603050405020304" pitchFamily="18" charset="0"/>
                <a:cs typeface="Times New Roman" panose="02020603050405020304" pitchFamily="18" charset="0"/>
              </a:rPr>
              <a:t>Reasonable salary and allowances as per the performance is the basic expectation of an employee from the management of the organisation.</a:t>
            </a:r>
          </a:p>
          <a:p>
            <a:pPr marL="720725" indent="-273050"/>
            <a:r>
              <a:rPr lang="en-US" sz="2200" dirty="0">
                <a:latin typeface="Times New Roman" panose="02020603050405020304" pitchFamily="18" charset="0"/>
                <a:cs typeface="Times New Roman" panose="02020603050405020304" pitchFamily="18" charset="0"/>
              </a:rPr>
              <a:t>Proper working environment.</a:t>
            </a:r>
          </a:p>
          <a:p>
            <a:pPr marL="720725" indent="-273050"/>
            <a:r>
              <a:rPr lang="en-US" sz="2200" dirty="0">
                <a:latin typeface="Times New Roman" panose="02020603050405020304" pitchFamily="18" charset="0"/>
                <a:cs typeface="Times New Roman" panose="02020603050405020304" pitchFamily="18" charset="0"/>
              </a:rPr>
              <a:t>Latest technological updates and training for the employees at regular intervals.</a:t>
            </a:r>
          </a:p>
          <a:p>
            <a:pPr marL="720725" indent="-273050"/>
            <a:r>
              <a:rPr lang="en-US" sz="2200" dirty="0">
                <a:latin typeface="Times New Roman" panose="02020603050405020304" pitchFamily="18" charset="0"/>
                <a:cs typeface="Times New Roman" panose="02020603050405020304" pitchFamily="18" charset="0"/>
              </a:rPr>
              <a:t>Equal and fair opportunity of participation in the management decisions.</a:t>
            </a:r>
          </a:p>
          <a:p>
            <a:pPr marL="514350" indent="-514350">
              <a:buFont typeface="+mj-lt"/>
              <a:buAutoNum type="arabicParenR" startAt="3"/>
            </a:pPr>
            <a:r>
              <a:rPr lang="en-US" sz="2200" b="1" dirty="0">
                <a:latin typeface="Times New Roman" panose="02020603050405020304" pitchFamily="18" charset="0"/>
                <a:cs typeface="Times New Roman" panose="02020603050405020304" pitchFamily="18" charset="0"/>
              </a:rPr>
              <a:t>Social purpose: </a:t>
            </a:r>
            <a:r>
              <a:rPr lang="en-US" sz="2200" dirty="0">
                <a:latin typeface="Times New Roman" panose="02020603050405020304" pitchFamily="18" charset="0"/>
                <a:cs typeface="Times New Roman" panose="02020603050405020304" pitchFamily="18" charset="0"/>
              </a:rPr>
              <a:t>These show the organization’s responsibility toward society.</a:t>
            </a:r>
          </a:p>
          <a:p>
            <a:pPr marL="720725" indent="-273050"/>
            <a:r>
              <a:rPr lang="en-US" sz="2200" dirty="0">
                <a:latin typeface="Times New Roman" panose="02020603050405020304" pitchFamily="18" charset="0"/>
                <a:cs typeface="Times New Roman" panose="02020603050405020304" pitchFamily="18" charset="0"/>
              </a:rPr>
              <a:t>Providing quality products at fair prices.</a:t>
            </a:r>
          </a:p>
          <a:p>
            <a:pPr marL="720725" indent="-273050"/>
            <a:r>
              <a:rPr lang="en-US" sz="2200" dirty="0">
                <a:latin typeface="Times New Roman" panose="02020603050405020304" pitchFamily="18" charset="0"/>
                <a:cs typeface="Times New Roman" panose="02020603050405020304" pitchFamily="18" charset="0"/>
              </a:rPr>
              <a:t>Paying taxes and following government laws.</a:t>
            </a:r>
          </a:p>
          <a:p>
            <a:pPr marL="720725" indent="-273050"/>
            <a:r>
              <a:rPr lang="en-US" sz="2200" dirty="0">
                <a:latin typeface="Times New Roman" panose="02020603050405020304" pitchFamily="18" charset="0"/>
                <a:cs typeface="Times New Roman" panose="02020603050405020304" pitchFamily="18" charset="0"/>
              </a:rPr>
              <a:t>Protecting the environment and using natural resources responsibly.</a:t>
            </a:r>
          </a:p>
          <a:p>
            <a:pPr marL="720725" indent="-273050"/>
            <a:r>
              <a:rPr lang="en-US" sz="2200" dirty="0">
                <a:latin typeface="Times New Roman" panose="02020603050405020304" pitchFamily="18" charset="0"/>
                <a:cs typeface="Times New Roman" panose="02020603050405020304" pitchFamily="18" charset="0"/>
              </a:rPr>
              <a:t>Maintaining good relations with dealers, suppliers, and competitors.</a:t>
            </a:r>
          </a:p>
          <a:p>
            <a:pPr marL="720725" indent="-273050">
              <a:buNone/>
            </a:pPr>
            <a:endParaRPr lang="en-US" sz="2200" dirty="0"/>
          </a:p>
          <a:p>
            <a:pPr marL="0" indent="0">
              <a:buNone/>
            </a:pPr>
            <a:r>
              <a:rPr lang="en-US" sz="2200" dirty="0"/>
              <a:t> </a:t>
            </a:r>
            <a:endParaRPr lang="en-IN" sz="2200" dirty="0"/>
          </a:p>
        </p:txBody>
      </p:sp>
    </p:spTree>
    <p:extLst>
      <p:ext uri="{BB962C8B-B14F-4D97-AF65-F5344CB8AC3E}">
        <p14:creationId xmlns:p14="http://schemas.microsoft.com/office/powerpoint/2010/main" val="23676302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module1_MOB</Template>
  <TotalTime>1532</TotalTime>
  <Words>5746</Words>
  <Application>Microsoft Office PowerPoint</Application>
  <PresentationFormat>Widescreen</PresentationFormat>
  <Paragraphs>375</Paragraphs>
  <Slides>45</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45</vt:i4>
      </vt:variant>
    </vt:vector>
  </HeadingPairs>
  <TitlesOfParts>
    <vt:vector size="50"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Pallavi Raju</dc:creator>
  <cp:lastModifiedBy>Pallavi Raju</cp:lastModifiedBy>
  <cp:revision>2</cp:revision>
  <dcterms:created xsi:type="dcterms:W3CDTF">2025-11-09T05:06:17Z</dcterms:created>
  <dcterms:modified xsi:type="dcterms:W3CDTF">2025-12-04T18:10:37Z</dcterms:modified>
</cp:coreProperties>
</file>